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83" r:id="rId3"/>
    <p:sldId id="292" r:id="rId4"/>
    <p:sldId id="293" r:id="rId5"/>
    <p:sldId id="294" r:id="rId6"/>
    <p:sldId id="295" r:id="rId7"/>
    <p:sldId id="296" r:id="rId8"/>
    <p:sldId id="300" r:id="rId9"/>
    <p:sldId id="298" r:id="rId10"/>
    <p:sldId id="297" r:id="rId11"/>
    <p:sldId id="299" r:id="rId12"/>
    <p:sldId id="303" r:id="rId13"/>
    <p:sldId id="301" r:id="rId14"/>
    <p:sldId id="302" r:id="rId15"/>
    <p:sldId id="304" r:id="rId16"/>
  </p:sldIdLst>
  <p:sldSz cx="12192000" cy="6858000"/>
  <p:notesSz cx="6858000" cy="9144000"/>
  <p:embeddedFontLst>
    <p:embeddedFont>
      <p:font typeface="Helvetica Neue" panose="020B0600000101010101" charset="0"/>
      <p:regular r:id="rId18"/>
      <p:bold r:id="rId19"/>
      <p:italic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iMeyihO8Ixx+loYfaBYXVhNw05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194" autoAdjust="0"/>
  </p:normalViewPr>
  <p:slideViewPr>
    <p:cSldViewPr snapToGrid="0">
      <p:cViewPr varScale="1">
        <p:scale>
          <a:sx n="59" d="100"/>
          <a:sy n="59" d="100"/>
        </p:scale>
        <p:origin x="158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소셜 추천 서비스 발표 시작하겠습니다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추천대상자가 선호하는 영화와 유사한 영화를 추출하게 됩니다</a:t>
            </a:r>
            <a:r>
              <a:rPr lang="en-US" altLang="ko-KR" dirty="0"/>
              <a:t>.. </a:t>
            </a:r>
            <a:r>
              <a:rPr lang="ko-KR" altLang="en-US" dirty="0"/>
              <a:t>여기서 유사한 영화는 사전에 영화의 핵심 키워드를 활용하여 구한 영화 간의 유사도를 말합니다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결과적으로 사용자가 선호하는 영화와 유사한 영화를 </a:t>
            </a:r>
            <a:r>
              <a:rPr lang="ko-KR" altLang="en-US" dirty="0" err="1"/>
              <a:t>추천해줄수</a:t>
            </a:r>
            <a:r>
              <a:rPr lang="ko-KR" altLang="en-US" dirty="0"/>
              <a:t> 있게 됩니다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8885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</a:t>
            </a:r>
            <a:r>
              <a:rPr lang="ko-KR" altLang="en-US" dirty="0" err="1"/>
              <a:t>협업필터링</a:t>
            </a:r>
            <a:r>
              <a:rPr lang="ko-KR" altLang="en-US" dirty="0"/>
              <a:t> 추천 기법입니다</a:t>
            </a:r>
            <a:r>
              <a:rPr lang="en-US" altLang="ko-KR" dirty="0"/>
              <a:t>. </a:t>
            </a:r>
            <a:r>
              <a:rPr lang="ko-KR" altLang="en-US" dirty="0"/>
              <a:t>해당 기법에서는 추천대상자와 유사한 사용자들을 </a:t>
            </a:r>
            <a:r>
              <a:rPr lang="ko-KR" altLang="en-US" dirty="0" err="1"/>
              <a:t>피어슨</a:t>
            </a:r>
            <a:r>
              <a:rPr lang="ko-KR" altLang="en-US" dirty="0"/>
              <a:t> 유사도 공식을 활용하여 추출하고 유사한 사용자들이 선호하는 영화를 추천해 주게 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유사 사용자들이 선호하는 영화는 콘텐츠 기반 추천기법과 같은 방식으로 진행되게 됩니다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865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위와 같은 방식으로 콘텐츠 기반 추천기법과 협업 필터링 추천 기법을 통하여 사용자에게 추천할 영화 리스트들이 뽑히게 됩니다</a:t>
            </a:r>
            <a:r>
              <a:rPr lang="en-US" altLang="ko-KR" dirty="0"/>
              <a:t>. </a:t>
            </a:r>
            <a:r>
              <a:rPr lang="ko-KR" altLang="en-US" dirty="0"/>
              <a:t>뽑힌 영화 리스트의 예측평점을 구하여 예측평점이 가장 높은 순으로 추천이 이루어지게 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영화의 예측평점을 구하는 방법은 추천 대상자가 시청한 모든 영화에 준 평균 평점에 예측평점을 구할 영화를 시청한 사용자들의 영화에 준 평균 평점에서 해당 영화에 준 평점을 </a:t>
            </a:r>
            <a:r>
              <a:rPr lang="ko-KR" altLang="en-US" dirty="0" err="1"/>
              <a:t>뺀값들의</a:t>
            </a:r>
            <a:r>
              <a:rPr lang="ko-KR" altLang="en-US" dirty="0"/>
              <a:t> 평균을 </a:t>
            </a:r>
            <a:r>
              <a:rPr lang="ko-KR" altLang="en-US" dirty="0" err="1"/>
              <a:t>더한값이다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8849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콘텐츠 기반 추천과 </a:t>
            </a:r>
            <a:r>
              <a:rPr lang="ko-KR" altLang="en-US" dirty="0" err="1"/>
              <a:t>협업필터링</a:t>
            </a:r>
            <a:r>
              <a:rPr lang="ko-KR" altLang="en-US" dirty="0"/>
              <a:t> 추천 두가지 방식을 통해서 추출한 영화들은 각각의 추천기법에서의 비중을 </a:t>
            </a:r>
            <a:r>
              <a:rPr lang="en-US" altLang="ko-KR" dirty="0"/>
              <a:t>10 : 0 </a:t>
            </a:r>
            <a:r>
              <a:rPr lang="ko-KR" altLang="en-US" dirty="0"/>
              <a:t>을 시작으로 </a:t>
            </a:r>
            <a:r>
              <a:rPr lang="en-US" altLang="ko-KR" dirty="0"/>
              <a:t>0 : 10 </a:t>
            </a:r>
            <a:r>
              <a:rPr lang="ko-KR" altLang="en-US" dirty="0"/>
              <a:t>까지의 비율로 계산해 본 결과 가장 성능이 좋은 콘텐츠 기반 추천에서 </a:t>
            </a:r>
            <a:r>
              <a:rPr lang="en-US" altLang="ko-KR" dirty="0"/>
              <a:t>20% </a:t>
            </a:r>
            <a:r>
              <a:rPr lang="ko-KR" altLang="en-US" dirty="0" err="1"/>
              <a:t>협업필터링</a:t>
            </a:r>
            <a:r>
              <a:rPr lang="ko-KR" altLang="en-US" dirty="0"/>
              <a:t> 추천에서 </a:t>
            </a:r>
            <a:r>
              <a:rPr lang="en-US" altLang="ko-KR" dirty="0"/>
              <a:t>80%</a:t>
            </a:r>
            <a:r>
              <a:rPr lang="ko-KR" altLang="en-US" dirty="0"/>
              <a:t>의 비중으로 추천하는 영화 리스트를 추출하게 되었습니다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1641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Mae </a:t>
            </a:r>
            <a:r>
              <a:rPr lang="ko-KR" altLang="en-US" dirty="0"/>
              <a:t>성능평가의 경우 전체 영화 데이터에서 비교적 최신영화 </a:t>
            </a:r>
            <a:r>
              <a:rPr lang="en-US" altLang="ko-KR" dirty="0"/>
              <a:t>20%</a:t>
            </a:r>
            <a:r>
              <a:rPr lang="ko-KR" altLang="en-US" dirty="0"/>
              <a:t>를 테스트용 데이터로 선정하고 나머지 </a:t>
            </a:r>
            <a:r>
              <a:rPr lang="en-US" altLang="ko-KR" dirty="0"/>
              <a:t>80%</a:t>
            </a:r>
            <a:r>
              <a:rPr lang="ko-KR" altLang="en-US" dirty="0"/>
              <a:t>를 훈련용 데이터로 선정하여 학습을 진행하였습니다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2600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rgbClr val="000000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본 논문에서 영화에 포함됨 키워드를 이용하여 협업 필터링하는 기법을 제안하였습니다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제안 기법은 협업 필터링 추천 기법의 유사 사용자를 판별하는 과정에서 에서 영화의 핵심 키워드를 활용하였습니다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이를 통해 기존의 영화에 대한 평점이나 장르를 시청한 횟수를 통해 유사도를 판별하는 것 보다 성능을 제공할 수 있습니다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200" b="0" i="0" u="none" strike="noStrike" cap="none" dirty="0">
              <a:solidFill>
                <a:srgbClr val="000000"/>
              </a:solidFill>
              <a:effectLst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1351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976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점점 발전하고 치열해지는 </a:t>
            </a:r>
            <a:r>
              <a:rPr lang="en-US" altLang="ko-KR" dirty="0"/>
              <a:t>OTT </a:t>
            </a:r>
            <a:r>
              <a:rPr lang="ko-KR" altLang="en-US" dirty="0"/>
              <a:t>서비스 시장에 대해서 말씀을 드리도록 하겠습니다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과거 </a:t>
            </a:r>
            <a:r>
              <a:rPr lang="ko-KR" altLang="en-US" dirty="0" err="1"/>
              <a:t>넷플릭스</a:t>
            </a:r>
            <a:r>
              <a:rPr lang="ko-KR" altLang="en-US" dirty="0"/>
              <a:t> </a:t>
            </a:r>
            <a:r>
              <a:rPr lang="ko-KR" altLang="en-US" dirty="0" err="1"/>
              <a:t>독제</a:t>
            </a:r>
            <a:r>
              <a:rPr lang="ko-KR" altLang="en-US" dirty="0"/>
              <a:t> 체재에서 벗어나 최근에는 디즈니</a:t>
            </a:r>
            <a:r>
              <a:rPr lang="en-US" altLang="ko-KR" dirty="0"/>
              <a:t>+ </a:t>
            </a:r>
            <a:r>
              <a:rPr lang="ko-KR" altLang="en-US" dirty="0"/>
              <a:t>웨이브 </a:t>
            </a:r>
            <a:r>
              <a:rPr lang="ko-KR" altLang="en-US" dirty="0" err="1"/>
              <a:t>쿠팡</a:t>
            </a:r>
            <a:r>
              <a:rPr lang="ko-KR" altLang="en-US" dirty="0"/>
              <a:t> 플레이 등 다양한 </a:t>
            </a:r>
            <a:r>
              <a:rPr lang="en-US" altLang="ko-KR" dirty="0" err="1"/>
              <a:t>ott</a:t>
            </a:r>
            <a:r>
              <a:rPr lang="en-US" altLang="ko-KR" dirty="0"/>
              <a:t> </a:t>
            </a:r>
            <a:r>
              <a:rPr lang="ko-KR" altLang="en-US" dirty="0"/>
              <a:t>서비스가 시장에 출시되고 있습니다</a:t>
            </a:r>
            <a:r>
              <a:rPr lang="en-US" altLang="ko-KR" dirty="0"/>
              <a:t>. Ott </a:t>
            </a:r>
            <a:r>
              <a:rPr lang="ko-KR" altLang="en-US" dirty="0"/>
              <a:t>서비스가 </a:t>
            </a:r>
            <a:r>
              <a:rPr lang="ko-KR" altLang="en-US" dirty="0" err="1"/>
              <a:t>많아짐에</a:t>
            </a:r>
            <a:r>
              <a:rPr lang="ko-KR" altLang="en-US" dirty="0"/>
              <a:t> 따라 경쟁은 날이 갈수록 심화되고 있습니다</a:t>
            </a:r>
            <a:r>
              <a:rPr lang="en-US" altLang="ko-KR" dirty="0"/>
              <a:t>. </a:t>
            </a:r>
            <a:r>
              <a:rPr lang="ko-KR" altLang="en-US" dirty="0"/>
              <a:t>이에 </a:t>
            </a:r>
            <a:r>
              <a:rPr lang="en-US" altLang="ko-KR" dirty="0" err="1"/>
              <a:t>ott</a:t>
            </a:r>
            <a:r>
              <a:rPr lang="en-US" altLang="ko-KR" dirty="0"/>
              <a:t> </a:t>
            </a:r>
            <a:r>
              <a:rPr lang="ko-KR" altLang="en-US" dirty="0"/>
              <a:t>서비스를 제공하는 기업에서는 고객이탈을 방지하고 자사의 서비스 이용시간을 늘리기 위해 다양한 영화 추천 시스템을 구축하고 있습니다</a:t>
            </a:r>
            <a:r>
              <a:rPr lang="en-US" altLang="ko-KR" dirty="0"/>
              <a:t>. </a:t>
            </a:r>
            <a:r>
              <a:rPr lang="ko-KR" altLang="en-US" dirty="0"/>
              <a:t>이에 개인들의 취향에 맞는 영화를 추천하기 위한 연구들이 진행되고 있습니다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9840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고전적으로 대표적인 추천기법은 크게 두가지로 콘텐츠 기반 필터링 추천기법과 </a:t>
            </a:r>
            <a:r>
              <a:rPr lang="ko-KR" altLang="en-US" dirty="0" err="1"/>
              <a:t>협업필터링</a:t>
            </a:r>
            <a:r>
              <a:rPr lang="ko-KR" altLang="en-US" dirty="0"/>
              <a:t> 추천기법 두가지로 나눠지게 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</a:t>
            </a:r>
            <a:r>
              <a:rPr lang="ko-KR" altLang="en-US" dirty="0"/>
              <a:t>콘텐츠 기반 필터링 추천기법의 경우에는 추천대상자가 되는 사용자가 </a:t>
            </a:r>
            <a:r>
              <a:rPr lang="ko-KR" altLang="en-US" dirty="0" err="1"/>
              <a:t>흥미있게</a:t>
            </a:r>
            <a:r>
              <a:rPr lang="ko-KR" altLang="en-US" dirty="0"/>
              <a:t> 읽은 콘텐츠와 유사한 속성을 가지는 콘텐츠를 추천 해주는 기법입니다</a:t>
            </a:r>
            <a:r>
              <a:rPr lang="en-US" altLang="ko-KR" dirty="0"/>
              <a:t>. </a:t>
            </a:r>
            <a:r>
              <a:rPr lang="ko-KR" altLang="en-US" dirty="0"/>
              <a:t>이를 통해 추천대상자가 선호하는 콘텐츠와 유사한 콘텐츠들을 추천해줌으로서 추천대상자의 만족도를 높이게 됩니다</a:t>
            </a:r>
            <a:r>
              <a:rPr lang="en-US" altLang="ko-KR" dirty="0"/>
              <a:t>. </a:t>
            </a:r>
            <a:r>
              <a:rPr lang="ko-KR" altLang="en-US" dirty="0"/>
              <a:t>하지만 해당 추천기법의 경우에는 사용자가 선호하는 콘텐츠만 추천해주다 보니 새로운 콘텐츠의 유입이 불가능하고 사용자는 특정분야의 콘텐츠만 시청하게 되는 단점이 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</a:t>
            </a:r>
            <a:r>
              <a:rPr lang="ko-KR" altLang="en-US" dirty="0"/>
              <a:t>또 다른 추천기법은 </a:t>
            </a:r>
            <a:r>
              <a:rPr lang="ko-KR" altLang="en-US" dirty="0" err="1"/>
              <a:t>협업필터링</a:t>
            </a:r>
            <a:r>
              <a:rPr lang="ko-KR" altLang="en-US" dirty="0"/>
              <a:t> </a:t>
            </a:r>
            <a:r>
              <a:rPr lang="ko-KR" altLang="en-US" dirty="0" err="1"/>
              <a:t>추천기법입니다</a:t>
            </a:r>
            <a:r>
              <a:rPr lang="en-US" altLang="ko-KR" dirty="0"/>
              <a:t>. </a:t>
            </a:r>
            <a:r>
              <a:rPr lang="ko-KR" altLang="en-US" dirty="0"/>
              <a:t>해당 기법의 경우 추천대상자와 유사한 사용자들이 선호하는 콘텐츠를 추천해주는 기법입니다</a:t>
            </a:r>
            <a:r>
              <a:rPr lang="en-US" altLang="ko-KR" dirty="0"/>
              <a:t>. </a:t>
            </a:r>
            <a:r>
              <a:rPr lang="ko-KR" altLang="en-US" dirty="0"/>
              <a:t>추천대상자와 유사한 사용자들이 선호하는 콘텐츠 이다 보니 콘텐츠의 다양성이 확보되어 새로운 콘텐츠들이 유입되는 효과를 볼 수가 있습니다</a:t>
            </a:r>
            <a:r>
              <a:rPr lang="en-US" altLang="ko-KR" dirty="0"/>
              <a:t>. </a:t>
            </a:r>
            <a:r>
              <a:rPr lang="ko-KR" altLang="en-US" dirty="0"/>
              <a:t>하지만 해당 기법의 경우 사용자와 유사한 사용자를 찾는 과정에서 사용자의 과거 데이터가 필요합니다</a:t>
            </a:r>
            <a:r>
              <a:rPr lang="en-US" altLang="ko-KR" dirty="0"/>
              <a:t>. </a:t>
            </a:r>
            <a:r>
              <a:rPr lang="ko-KR" altLang="en-US" dirty="0"/>
              <a:t>초기 사용자의 경우 이와 같은 데이터가 존재하지 않아 추천이 이루질 수 없는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Cold start </a:t>
            </a:r>
            <a:r>
              <a:rPr lang="ko-KR" altLang="en-US" dirty="0"/>
              <a:t>문제가 발생하게 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이에</a:t>
            </a:r>
            <a:r>
              <a:rPr lang="en-US" altLang="ko-KR" dirty="0"/>
              <a:t> </a:t>
            </a:r>
            <a:r>
              <a:rPr lang="ko-KR" altLang="en-US" dirty="0"/>
              <a:t>최근에는 각각의 추천기법의 단점을 보안하고 장점을 부각시키기 위한 하이브리드 추천기법이 각광받고 있습니다</a:t>
            </a:r>
            <a:r>
              <a:rPr lang="en-US" altLang="ko-KR" dirty="0"/>
              <a:t>. </a:t>
            </a:r>
            <a:r>
              <a:rPr lang="ko-KR" altLang="en-US" dirty="0"/>
              <a:t>콘텐츠 추천기법의 단점인 새로운 콘텐츠의 유입을 </a:t>
            </a:r>
            <a:r>
              <a:rPr lang="ko-KR" altLang="en-US" dirty="0" err="1"/>
              <a:t>협업필터링</a:t>
            </a:r>
            <a:r>
              <a:rPr lang="ko-KR" altLang="en-US" dirty="0"/>
              <a:t> 추천기법으로 보안하고 </a:t>
            </a:r>
            <a:r>
              <a:rPr lang="ko-KR" altLang="en-US" dirty="0" err="1"/>
              <a:t>협업필터링</a:t>
            </a:r>
            <a:r>
              <a:rPr lang="ko-KR" altLang="en-US" dirty="0"/>
              <a:t> 추천기법의 단점인 </a:t>
            </a:r>
            <a:r>
              <a:rPr lang="en-US" altLang="ko-KR" dirty="0"/>
              <a:t>cold start </a:t>
            </a:r>
            <a:r>
              <a:rPr lang="ko-KR" altLang="en-US" dirty="0"/>
              <a:t>문제를 콘텐츠 기반 추천기법으로 보안하게 됩니다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42793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하이브리드 추천기법 중 하나인 </a:t>
            </a:r>
            <a:r>
              <a:rPr lang="en-US" altLang="ko-KR" dirty="0" err="1"/>
              <a:t>UPCSim</a:t>
            </a:r>
            <a:r>
              <a:rPr lang="en-US" altLang="ko-KR" dirty="0"/>
              <a:t> </a:t>
            </a:r>
            <a:r>
              <a:rPr lang="ko-KR" altLang="en-US" dirty="0"/>
              <a:t>의 경우 콘텐츠 추천과 </a:t>
            </a:r>
            <a:r>
              <a:rPr lang="ko-KR" altLang="en-US" dirty="0" err="1"/>
              <a:t>협업필터링</a:t>
            </a:r>
            <a:r>
              <a:rPr lang="ko-KR" altLang="en-US" dirty="0"/>
              <a:t> 추천을 결합하여 추천해주는 기법입니다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이와 같은 하이브리드 </a:t>
            </a:r>
            <a:r>
              <a:rPr lang="ko-KR" altLang="en-US" dirty="0" err="1"/>
              <a:t>추천기법들에도</a:t>
            </a:r>
            <a:r>
              <a:rPr lang="ko-KR" altLang="en-US" dirty="0"/>
              <a:t> 단점이 존재합니다</a:t>
            </a:r>
            <a:r>
              <a:rPr lang="en-US" altLang="ko-KR" dirty="0"/>
              <a:t>. </a:t>
            </a:r>
            <a:r>
              <a:rPr lang="en-US" altLang="ko-KR" dirty="0" err="1"/>
              <a:t>UPCSim</a:t>
            </a:r>
            <a:r>
              <a:rPr lang="ko-KR" altLang="en-US" dirty="0"/>
              <a:t>의 경우 유사한 사용자를 구하는 과정에서 </a:t>
            </a:r>
            <a:r>
              <a:rPr lang="en-US" altLang="ko-KR" dirty="0"/>
              <a:t>19</a:t>
            </a:r>
            <a:r>
              <a:rPr lang="ko-KR" altLang="en-US" dirty="0"/>
              <a:t>개의 영화 장르 데이터를 사용하였습니다</a:t>
            </a:r>
            <a:r>
              <a:rPr lang="en-US" altLang="ko-KR" dirty="0"/>
              <a:t>. </a:t>
            </a:r>
            <a:r>
              <a:rPr lang="ko-KR" altLang="en-US" dirty="0"/>
              <a:t>이와 같은 경우에는 같은 장르의 영화라 할지라도 다양한 분야</a:t>
            </a:r>
            <a:r>
              <a:rPr lang="en-US" altLang="ko-KR" dirty="0"/>
              <a:t>, </a:t>
            </a:r>
            <a:r>
              <a:rPr lang="ko-KR" altLang="en-US" dirty="0"/>
              <a:t>시대</a:t>
            </a:r>
            <a:r>
              <a:rPr lang="en-US" altLang="ko-KR" dirty="0"/>
              <a:t>, </a:t>
            </a:r>
            <a:r>
              <a:rPr lang="ko-KR" altLang="en-US" dirty="0"/>
              <a:t>국가의 영화들이 섞이게 되는 경우가 많아 사용자의 유사도를 정확하게 추출하지 못한다는 단점이 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</a:t>
            </a:r>
            <a:r>
              <a:rPr lang="ko-KR" altLang="en-US" dirty="0"/>
              <a:t>예를 들어 같은 전쟁장르의 영화라 할지라도 국내 전쟁영화와 해외 전쟁영화가 같이 들어가게 되고</a:t>
            </a:r>
            <a:r>
              <a:rPr lang="en-US" altLang="ko-KR" dirty="0"/>
              <a:t>, </a:t>
            </a:r>
            <a:r>
              <a:rPr lang="ko-KR" altLang="en-US" dirty="0"/>
              <a:t>전쟁을 배경으로 한 역사극일 수 도 있으며</a:t>
            </a:r>
            <a:r>
              <a:rPr lang="en-US" altLang="ko-KR" dirty="0"/>
              <a:t>, </a:t>
            </a:r>
            <a:r>
              <a:rPr lang="ko-KR" altLang="en-US" dirty="0"/>
              <a:t>전쟁 배경의 로맨스일 수 도 있습니다</a:t>
            </a:r>
            <a:r>
              <a:rPr lang="en-US" altLang="ko-KR" dirty="0"/>
              <a:t>. </a:t>
            </a:r>
            <a:r>
              <a:rPr lang="ko-KR" altLang="en-US" dirty="0"/>
              <a:t>하나의 장르에 다양한 성향을 가진 영화가 포함되는 경우 이를 통해 유사도를 추출한다 할지라도 정확한 사용자 유사도는 구하지 못할 가능성이 높습니다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</a:t>
            </a:r>
            <a:r>
              <a:rPr lang="ko-KR" altLang="en-US" dirty="0"/>
              <a:t>이에 본 논문에서는 이와 같이 영화를 보다 세분화 시키지 못하는 문제를 해결하고자 합니다</a:t>
            </a:r>
            <a:r>
              <a:rPr lang="en-US" altLang="ko-KR" dirty="0"/>
              <a:t>. </a:t>
            </a:r>
            <a:r>
              <a:rPr lang="ko-KR" altLang="en-US" dirty="0"/>
              <a:t>본 논문의 아이디어는 영화의 핵심 키워드를 활용하여 사용자 간의 유사도를 구하고자 합니다</a:t>
            </a:r>
            <a:r>
              <a:rPr lang="en-US" altLang="ko-KR" dirty="0"/>
              <a:t>. </a:t>
            </a:r>
            <a:r>
              <a:rPr lang="ko-KR" altLang="en-US" dirty="0"/>
              <a:t>이를 통해 영화를 보다 유사한 묶음으로 </a:t>
            </a:r>
            <a:r>
              <a:rPr lang="ko-KR" altLang="en-US" dirty="0" err="1"/>
              <a:t>묶게되어</a:t>
            </a:r>
            <a:r>
              <a:rPr lang="ko-KR" altLang="en-US" dirty="0"/>
              <a:t> 보다 정확한 유사도를 구하고자 합니다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9137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본격적으로 제안하는 알고리즘 기법에 대해서 말씀드리도록 하겠습니다</a:t>
            </a:r>
            <a:r>
              <a:rPr lang="en-US" altLang="ko-KR" dirty="0"/>
              <a:t>. </a:t>
            </a:r>
            <a:r>
              <a:rPr lang="ko-KR" altLang="en-US" dirty="0"/>
              <a:t>우선 무비렌즈의 </a:t>
            </a:r>
            <a:r>
              <a:rPr lang="en-US" altLang="ko-KR" dirty="0"/>
              <a:t>ml-100k</a:t>
            </a:r>
            <a:r>
              <a:rPr lang="ko-KR" altLang="en-US" dirty="0"/>
              <a:t> 데이터셋을 통해 영화와 평점 데이터를 추출합니다</a:t>
            </a:r>
            <a:r>
              <a:rPr lang="en-US" altLang="ko-KR" dirty="0"/>
              <a:t>. </a:t>
            </a:r>
            <a:r>
              <a:rPr lang="ko-KR" altLang="en-US" dirty="0"/>
              <a:t>이후 각각의 영화 줄거리는 네이버 영화 사이트에서 </a:t>
            </a:r>
            <a:r>
              <a:rPr lang="ko-KR" altLang="en-US" dirty="0" err="1"/>
              <a:t>크롤링을</a:t>
            </a:r>
            <a:r>
              <a:rPr lang="ko-KR" altLang="en-US" dirty="0"/>
              <a:t> 통하여 추출하였습니다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 영화와 줄거리 데이터를 </a:t>
            </a:r>
            <a:r>
              <a:rPr lang="en-US" altLang="ko-KR" dirty="0"/>
              <a:t>TF-IDF </a:t>
            </a:r>
            <a:r>
              <a:rPr lang="ko-KR" altLang="en-US" dirty="0"/>
              <a:t>알고리즘을 통해서 핵심 키워드들 만을 추출해 냅니다</a:t>
            </a:r>
            <a:r>
              <a:rPr lang="en-US" altLang="ko-KR" dirty="0"/>
              <a:t>. </a:t>
            </a:r>
            <a:r>
              <a:rPr lang="ko-KR" altLang="en-US" dirty="0"/>
              <a:t>영화에서 추출한 핵심 키워드들을 통하여 </a:t>
            </a:r>
            <a:r>
              <a:rPr lang="ko-KR" altLang="en-US" dirty="0" err="1"/>
              <a:t>사용자간의</a:t>
            </a:r>
            <a:r>
              <a:rPr lang="ko-KR" altLang="en-US" dirty="0"/>
              <a:t> 유사도를 판별하게 됩니다</a:t>
            </a:r>
            <a:r>
              <a:rPr lang="en-US" altLang="ko-KR" dirty="0"/>
              <a:t>. </a:t>
            </a:r>
            <a:r>
              <a:rPr lang="ko-KR" altLang="en-US" dirty="0"/>
              <a:t>이를 기반으로 </a:t>
            </a:r>
            <a:r>
              <a:rPr lang="ko-KR" altLang="en-US" dirty="0" err="1"/>
              <a:t>협업필터링과</a:t>
            </a:r>
            <a:r>
              <a:rPr lang="ko-KR" altLang="en-US" dirty="0"/>
              <a:t> 콘텐츠 추천 을 결합하는 하이브리드 추천 을 하게 됩니다</a:t>
            </a:r>
            <a:r>
              <a:rPr lang="en-US" altLang="ko-KR" dirty="0"/>
              <a:t>. </a:t>
            </a:r>
            <a:r>
              <a:rPr lang="ko-KR" altLang="en-US" dirty="0"/>
              <a:t>마지막으로는 </a:t>
            </a:r>
            <a:r>
              <a:rPr lang="en-US" altLang="ko-KR" dirty="0"/>
              <a:t>MAE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통하여 예측평점에 대한 성능평가를 진행하게 됩니다</a:t>
            </a:r>
            <a:r>
              <a:rPr lang="en-US" altLang="ko-KR" dirty="0"/>
              <a:t>.,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1004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각각의 영화에 대한 핵심 키워드를 추출하기 위해서는 </a:t>
            </a:r>
            <a:r>
              <a:rPr lang="en-US" altLang="ko-KR" dirty="0"/>
              <a:t>TF-IDF </a:t>
            </a:r>
            <a:r>
              <a:rPr lang="ko-KR" altLang="en-US" dirty="0"/>
              <a:t>알고리즘을 활용합니다</a:t>
            </a:r>
            <a:r>
              <a:rPr lang="en-US" altLang="ko-KR" dirty="0"/>
              <a:t>. TF-IDF </a:t>
            </a:r>
            <a:r>
              <a:rPr lang="ko-KR" altLang="en-US" dirty="0"/>
              <a:t>공식에서 </a:t>
            </a:r>
            <a:r>
              <a:rPr lang="en-US" altLang="ko-KR" dirty="0"/>
              <a:t>TF </a:t>
            </a:r>
            <a:r>
              <a:rPr lang="en-US" altLang="ko-KR" dirty="0" err="1"/>
              <a:t>ij</a:t>
            </a:r>
            <a:r>
              <a:rPr lang="ko-KR" altLang="en-US" dirty="0"/>
              <a:t>는 키워드 </a:t>
            </a:r>
            <a:r>
              <a:rPr lang="en-US" altLang="ko-KR" dirty="0" err="1"/>
              <a:t>i</a:t>
            </a:r>
            <a:r>
              <a:rPr lang="ko-KR" altLang="en-US" dirty="0"/>
              <a:t>가 영화 </a:t>
            </a:r>
            <a:r>
              <a:rPr lang="en-US" altLang="ko-KR" dirty="0"/>
              <a:t>j</a:t>
            </a:r>
            <a:r>
              <a:rPr lang="ko-KR" altLang="en-US" dirty="0"/>
              <a:t>에서 얼마나 많이 사용되었는지를 파악합니다</a:t>
            </a:r>
            <a:r>
              <a:rPr lang="en-US" altLang="ko-KR" dirty="0"/>
              <a:t>., </a:t>
            </a:r>
            <a:r>
              <a:rPr lang="ko-KR" altLang="en-US" dirty="0"/>
              <a:t>그리고 </a:t>
            </a:r>
            <a:r>
              <a:rPr lang="en-US" altLang="ko-KR" dirty="0"/>
              <a:t>df I </a:t>
            </a:r>
            <a:r>
              <a:rPr lang="ko-KR" altLang="en-US" dirty="0"/>
              <a:t>에서는 키워드 </a:t>
            </a:r>
            <a:r>
              <a:rPr lang="en-US" altLang="ko-KR" dirty="0" err="1"/>
              <a:t>i</a:t>
            </a:r>
            <a:r>
              <a:rPr lang="ko-KR" altLang="en-US" dirty="0"/>
              <a:t>가 다른 영화에서는 얼마나 사용되었는지를 파악하게 됩니다</a:t>
            </a:r>
            <a:r>
              <a:rPr lang="en-US" altLang="ko-KR" dirty="0"/>
              <a:t>. </a:t>
            </a:r>
            <a:r>
              <a:rPr lang="ko-KR" altLang="en-US" dirty="0"/>
              <a:t>이를 통해서 해당 영화에서는 많이 사용되었는데 다른 영화에서는 사용되지 않는 해당 영화의 핵심 키워드를 추출하게 됩니다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4896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위와 같은 방법으로 영화들의 핵심 키워드를 추출한 후 이를 열에 두고</a:t>
            </a:r>
            <a:r>
              <a:rPr lang="en-US" altLang="ko-KR" dirty="0"/>
              <a:t>, </a:t>
            </a:r>
            <a:r>
              <a:rPr lang="ko-KR" altLang="en-US" dirty="0"/>
              <a:t>행에는 영화를 둡니다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ko-KR" altLang="en-US" dirty="0" err="1"/>
              <a:t>피어슨</a:t>
            </a:r>
            <a:r>
              <a:rPr lang="ko-KR" altLang="en-US" dirty="0"/>
              <a:t> 유사도 공식을 통하여 영화 간의 유사도를 구하게 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이와 같이 키워드를 통하여 보다 정확한 </a:t>
            </a:r>
            <a:r>
              <a:rPr lang="ko-KR" altLang="en-US" dirty="0" err="1"/>
              <a:t>영화간의</a:t>
            </a:r>
            <a:r>
              <a:rPr lang="ko-KR" altLang="en-US" dirty="0"/>
              <a:t> 유사도를 구하게 됩니다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5899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키워드를 </a:t>
            </a:r>
            <a:r>
              <a:rPr lang="ko-KR" altLang="en-US" dirty="0" err="1"/>
              <a:t>기반으로한</a:t>
            </a:r>
            <a:r>
              <a:rPr lang="ko-KR" altLang="en-US" dirty="0"/>
              <a:t> </a:t>
            </a:r>
            <a:r>
              <a:rPr lang="ko-KR" altLang="en-US" dirty="0" err="1"/>
              <a:t>영화간의</a:t>
            </a:r>
            <a:r>
              <a:rPr lang="ko-KR" altLang="en-US" dirty="0"/>
              <a:t> 유사도를 구한 후 이를 기반으로 콘텐츠 기반 추천과 </a:t>
            </a:r>
            <a:r>
              <a:rPr lang="ko-KR" altLang="en-US" dirty="0" err="1"/>
              <a:t>협업필터링</a:t>
            </a:r>
            <a:r>
              <a:rPr lang="ko-KR" altLang="en-US" dirty="0"/>
              <a:t> 추천을 진행하고 이들을 결합하는 하이브리드 추천 기법을 진행해 보겠습니다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콘텐츠 추천 기법의 경우 추천대상자가 선호하는 영화를 선별합니다</a:t>
            </a:r>
            <a:r>
              <a:rPr lang="en-US" altLang="ko-KR" dirty="0"/>
              <a:t>. </a:t>
            </a:r>
            <a:r>
              <a:rPr lang="ko-KR" altLang="en-US" dirty="0"/>
              <a:t>추천대상자가 선호하는 영화는 대상자가 시청한 전체 영화의 평균 평점을 </a:t>
            </a:r>
            <a:r>
              <a:rPr lang="ko-KR" altLang="en-US" dirty="0" err="1"/>
              <a:t>구한후</a:t>
            </a:r>
            <a:r>
              <a:rPr lang="ko-KR" altLang="en-US" dirty="0"/>
              <a:t> 평균평점 보다 높은 평점을 준 영화들로 선별하였습니다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80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body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algun Gothic"/>
              <a:buNone/>
              <a:defRPr>
                <a:solidFill>
                  <a:srgbClr val="000000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algun Gothic"/>
              <a:buNone/>
              <a:defRPr>
                <a:solidFill>
                  <a:srgbClr val="000000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algun Gothic"/>
              <a:buNone/>
              <a:defRPr>
                <a:solidFill>
                  <a:srgbClr val="000000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algun Gothic"/>
              <a:buNone/>
              <a:defRPr>
                <a:solidFill>
                  <a:srgbClr val="000000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algun Gothic"/>
              <a:buNone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0"/>
          <p:cNvSpPr/>
          <p:nvPr/>
        </p:nvSpPr>
        <p:spPr>
          <a:xfrm>
            <a:off x="378938" y="247696"/>
            <a:ext cx="11434123" cy="90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15;p10"/>
          <p:cNvSpPr txBox="1">
            <a:spLocks noGrp="1"/>
          </p:cNvSpPr>
          <p:nvPr>
            <p:ph type="sldNum" idx="12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>
  <p:cSld name="캡션 있는 그림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9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9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  <a:defRPr sz="1600">
                <a:solidFill>
                  <a:srgbClr val="00000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  <a:defRPr sz="1600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  <a:defRPr sz="1600">
                <a:solidFill>
                  <a:srgbClr val="000000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  <a:defRPr sz="1600">
                <a:solidFill>
                  <a:srgbClr val="000000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  <a:defRPr sz="1600"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sldNum" idx="12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1"/>
          <p:cNvSpPr txBox="1">
            <a:spLocks noGrp="1"/>
          </p:cNvSpPr>
          <p:nvPr>
            <p:ph type="title"/>
          </p:nvPr>
        </p:nvSpPr>
        <p:spPr>
          <a:xfrm>
            <a:off x="378939" y="148278"/>
            <a:ext cx="9152240" cy="569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algun Gothic"/>
              <a:buNone/>
              <a:defRPr sz="3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1"/>
          <p:cNvSpPr/>
          <p:nvPr/>
        </p:nvSpPr>
        <p:spPr>
          <a:xfrm>
            <a:off x="378938" y="725492"/>
            <a:ext cx="11434123" cy="906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11"/>
          <p:cNvSpPr txBox="1">
            <a:spLocks noGrp="1"/>
          </p:cNvSpPr>
          <p:nvPr>
            <p:ph type="sldNum" idx="12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>
            <a:spLocks noGrp="1"/>
          </p:cNvSpPr>
          <p:nvPr>
            <p:ph type="title"/>
          </p:nvPr>
        </p:nvSpPr>
        <p:spPr>
          <a:xfrm>
            <a:off x="378939" y="148278"/>
            <a:ext cx="9152240" cy="569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algun Gothic"/>
              <a:buNone/>
              <a:defRPr sz="3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/>
          <p:nvPr/>
        </p:nvSpPr>
        <p:spPr>
          <a:xfrm>
            <a:off x="378938" y="725492"/>
            <a:ext cx="11434123" cy="906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Google Shape;23;p12"/>
          <p:cNvSpPr txBox="1">
            <a:spLocks noGrp="1"/>
          </p:cNvSpPr>
          <p:nvPr>
            <p:ph type="sldNum" idx="12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>
  <p:cSld name="콘텐츠 2개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378939" y="148278"/>
            <a:ext cx="9152240" cy="569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algun Gothic"/>
              <a:buNone/>
              <a:defRPr sz="3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>
                <a:solidFill>
                  <a:srgbClr val="000000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828800" lvl="3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>
                <a:solidFill>
                  <a:srgbClr val="000000"/>
                </a:solidFill>
              </a:defRPr>
            </a:lvl4pPr>
            <a:lvl5pPr marL="2286000" lvl="4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sldNum" idx="12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>
  <p:cSld name="비교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algun Gothic"/>
              <a:buNone/>
              <a:defRPr sz="3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algun Gothic"/>
              <a:buNone/>
              <a:defRPr b="1">
                <a:solidFill>
                  <a:srgbClr val="00000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algun Gothic"/>
              <a:buNone/>
              <a:defRPr b="1">
                <a:solidFill>
                  <a:srgbClr val="00000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algun Gothic"/>
              <a:buNone/>
              <a:defRPr b="1">
                <a:solidFill>
                  <a:srgbClr val="000000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algun Gothic"/>
              <a:buNone/>
              <a:defRPr b="1">
                <a:solidFill>
                  <a:srgbClr val="000000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algun Gothic"/>
              <a:buNone/>
              <a:defRPr b="1"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2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sldNum" idx="12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>
  <p:cSld name="제목만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>
            <a:spLocks noGrp="1"/>
          </p:cNvSpPr>
          <p:nvPr>
            <p:ph type="title"/>
          </p:nvPr>
        </p:nvSpPr>
        <p:spPr>
          <a:xfrm>
            <a:off x="378939" y="148278"/>
            <a:ext cx="9152240" cy="569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algun Gothic"/>
              <a:buNone/>
              <a:defRPr sz="3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>
  <p:cSld name="빈 화면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sldNum" idx="12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>
  <p:cSld name="캡션 있는 콘텐츠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8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>
                <a:solidFill>
                  <a:srgbClr val="000000"/>
                </a:solidFill>
              </a:defRPr>
            </a:lvl1pPr>
            <a:lvl2pPr marL="914400" lvl="1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>
                <a:solidFill>
                  <a:srgbClr val="000000"/>
                </a:solidFill>
              </a:defRPr>
            </a:lvl2pPr>
            <a:lvl3pPr marL="1371600" lvl="2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>
                <a:solidFill>
                  <a:srgbClr val="000000"/>
                </a:solidFill>
              </a:defRPr>
            </a:lvl3pPr>
            <a:lvl4pPr marL="1828800" lvl="3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>
                <a:solidFill>
                  <a:srgbClr val="000000"/>
                </a:solidFill>
              </a:defRPr>
            </a:lvl4pPr>
            <a:lvl5pPr marL="2286000" lvl="4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sldNum" idx="12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/>
          <p:nvPr/>
        </p:nvSpPr>
        <p:spPr>
          <a:xfrm>
            <a:off x="378938" y="6481245"/>
            <a:ext cx="11434123" cy="906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7;p9"/>
          <p:cNvSpPr txBox="1"/>
          <p:nvPr/>
        </p:nvSpPr>
        <p:spPr>
          <a:xfrm>
            <a:off x="328897" y="6554573"/>
            <a:ext cx="2412863" cy="307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차세대정보처리연구실</a:t>
            </a:r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Malgun Gothic"/>
              <a:buNone/>
              <a:defRPr sz="2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Malgun Gothic"/>
              <a:buNone/>
              <a:defRPr sz="2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Malgun Gothic"/>
              <a:buNone/>
              <a:defRPr sz="2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Malgun Gothic"/>
              <a:buNone/>
              <a:defRPr sz="2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Malgun Gothic"/>
              <a:buNone/>
              <a:defRPr sz="2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Malgun Gothic"/>
              <a:buChar char="•"/>
              <a:defRPr sz="2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Malgun Gothic"/>
              <a:buChar char="•"/>
              <a:defRPr sz="2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Malgun Gothic"/>
              <a:buChar char="•"/>
              <a:defRPr sz="2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Malgun Gothic"/>
              <a:buChar char="•"/>
              <a:defRPr sz="2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  <a:defRPr sz="12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>
            <a:spLocks noGrp="1"/>
          </p:cNvSpPr>
          <p:nvPr>
            <p:ph type="sldNum" idx="4294967295"/>
          </p:nvPr>
        </p:nvSpPr>
        <p:spPr>
          <a:xfrm>
            <a:off x="11624161" y="6582072"/>
            <a:ext cx="188896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altLang="ko-KR" sz="1200" b="1"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/>
          </a:p>
        </p:txBody>
      </p:sp>
      <p:sp>
        <p:nvSpPr>
          <p:cNvPr id="57" name="Google Shape;57;p1"/>
          <p:cNvSpPr txBox="1"/>
          <p:nvPr/>
        </p:nvSpPr>
        <p:spPr>
          <a:xfrm>
            <a:off x="1485300" y="1452935"/>
            <a:ext cx="9221400" cy="295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algun Gothic"/>
              <a:buNone/>
            </a:pPr>
            <a:r>
              <a:rPr lang="ko-KR" sz="24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&lt;소셜 추천 서비스</a:t>
            </a:r>
            <a:r>
              <a:rPr lang="en-US" altLang="ko-KR" sz="24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4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lang="en-US" altLang="ko-KR" sz="24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algun Gothic"/>
              <a:buNone/>
            </a:pPr>
            <a:endParaRPr lang="en-US" altLang="ko-KR" sz="18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algun Gothic"/>
              <a:buNone/>
            </a:pPr>
            <a:endParaRPr lang="en-US" altLang="ko-KR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algun Gothic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ko-KR" altLang="en-US" sz="54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Helvetica Neue"/>
                <a:sym typeface="Helvetica Neue"/>
              </a:rPr>
              <a:t>영화 키워드를 고려한 하이브리드 추천 기법</a:t>
            </a:r>
            <a:endParaRPr lang="en-US" altLang="ko-KR" sz="5400" b="0" i="0" u="none" strike="noStrike" cap="none" dirty="0">
              <a:solidFill>
                <a:srgbClr val="000000"/>
              </a:solidFill>
              <a:latin typeface="+mj-ea"/>
              <a:ea typeface="+mj-ea"/>
              <a:cs typeface="Helvetica Neue"/>
              <a:sym typeface="Helvetica Neue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8690994" y="5220419"/>
            <a:ext cx="32297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ko-KR" altLang="en-US" sz="1800" dirty="0">
                <a:latin typeface="Malgun Gothic"/>
                <a:ea typeface="Malgun Gothic"/>
                <a:cs typeface="Malgun Gothic"/>
                <a:sym typeface="Malgun Gothic"/>
              </a:rPr>
              <a:t>원광대학교 </a:t>
            </a:r>
            <a:r>
              <a:rPr lang="ko-KR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20173253 조도운</a:t>
            </a:r>
            <a:endParaRPr sz="18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sldNum" idx="4294967295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altLang="ko-KR" sz="1200" b="1"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/>
          </a:p>
        </p:txBody>
      </p:sp>
      <p:sp>
        <p:nvSpPr>
          <p:cNvPr id="87" name="Google Shape;87;p4"/>
          <p:cNvSpPr txBox="1"/>
          <p:nvPr/>
        </p:nvSpPr>
        <p:spPr>
          <a:xfrm>
            <a:off x="409597" y="148278"/>
            <a:ext cx="9152240" cy="569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>
              <a:lnSpc>
                <a:spcPct val="90000"/>
              </a:lnSpc>
              <a:buSzPts val="3000"/>
            </a:pPr>
            <a:r>
              <a:rPr lang="ko-KR" altLang="en-US" sz="3000" b="1" dirty="0">
                <a:latin typeface="+mj-ea"/>
              </a:rPr>
              <a:t>제안하는 알고리즘 기법</a:t>
            </a:r>
            <a:endParaRPr lang="en-US" altLang="ko-KR" sz="3000" b="1" dirty="0">
              <a:latin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B2CBB-DEFE-40A5-B272-099AE10AEFF5}"/>
              </a:ext>
            </a:extLst>
          </p:cNvPr>
          <p:cNvSpPr txBox="1"/>
          <p:nvPr/>
        </p:nvSpPr>
        <p:spPr>
          <a:xfrm>
            <a:off x="493487" y="1015068"/>
            <a:ext cx="5118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추천 알고리즘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콘텐츠 기반 추천</a:t>
            </a:r>
          </a:p>
        </p:txBody>
      </p:sp>
      <p:pic>
        <p:nvPicPr>
          <p:cNvPr id="2050" name="Picture 2" descr="https://lh6.googleusercontent.com/VJ_6NMfCgU7lYxmGsC737CCoxV1p4w6KWsz01QbrE9k_F3YWodX9j1ya_IlRrnOpxWqb_aUtZJ9VohjOQ10yrjtfksutBhUNarbCiF5u7SAvmbww0pkGldVMkEbe2koUoZTgi1DlTDc">
            <a:extLst>
              <a:ext uri="{FF2B5EF4-FFF2-40B4-BE49-F238E27FC236}">
                <a16:creationId xmlns:a16="http://schemas.microsoft.com/office/drawing/2014/main" id="{7292D1FC-3B30-42D6-BCC7-D2A3C81CD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97" y="1484081"/>
            <a:ext cx="11048301" cy="357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133F5F-42AB-401E-BFAC-E2EDA5135497}"/>
              </a:ext>
            </a:extLst>
          </p:cNvPr>
          <p:cNvSpPr txBox="1"/>
          <p:nvPr/>
        </p:nvSpPr>
        <p:spPr>
          <a:xfrm>
            <a:off x="493486" y="5546521"/>
            <a:ext cx="7501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사용자 선호 영화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유사영화</a:t>
            </a:r>
            <a:r>
              <a:rPr lang="en-US" altLang="ko-KR" sz="2000" b="1" dirty="0"/>
              <a:t>1, </a:t>
            </a:r>
            <a:r>
              <a:rPr lang="ko-KR" altLang="en-US" sz="2000" b="1" dirty="0"/>
              <a:t>유사영화</a:t>
            </a:r>
            <a:r>
              <a:rPr lang="en-US" altLang="ko-KR" sz="2000" b="1" dirty="0"/>
              <a:t>2, </a:t>
            </a:r>
            <a:r>
              <a:rPr lang="ko-KR" altLang="en-US" sz="2000" b="1" dirty="0"/>
              <a:t>유사영화</a:t>
            </a:r>
            <a:r>
              <a:rPr lang="en-US" altLang="ko-KR" sz="2000" b="1" dirty="0"/>
              <a:t>3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49647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sldNum" idx="4294967295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altLang="ko-KR" sz="1200" b="1"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/>
          </a:p>
        </p:txBody>
      </p:sp>
      <p:sp>
        <p:nvSpPr>
          <p:cNvPr id="87" name="Google Shape;87;p4"/>
          <p:cNvSpPr txBox="1"/>
          <p:nvPr/>
        </p:nvSpPr>
        <p:spPr>
          <a:xfrm>
            <a:off x="409597" y="148278"/>
            <a:ext cx="9152240" cy="569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>
              <a:lnSpc>
                <a:spcPct val="90000"/>
              </a:lnSpc>
              <a:buSzPts val="3000"/>
            </a:pPr>
            <a:r>
              <a:rPr lang="ko-KR" altLang="en-US" sz="3000" b="1" dirty="0">
                <a:latin typeface="+mj-ea"/>
              </a:rPr>
              <a:t>제안하는 알고리즘 기법</a:t>
            </a:r>
            <a:endParaRPr lang="en-US" altLang="ko-KR" sz="3000" b="1" dirty="0">
              <a:latin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B2CBB-DEFE-40A5-B272-099AE10AEFF5}"/>
              </a:ext>
            </a:extLst>
          </p:cNvPr>
          <p:cNvSpPr txBox="1"/>
          <p:nvPr/>
        </p:nvSpPr>
        <p:spPr>
          <a:xfrm>
            <a:off x="493487" y="1015068"/>
            <a:ext cx="5118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추천 알고리즘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협업 필터링 추천</a:t>
            </a:r>
          </a:p>
        </p:txBody>
      </p:sp>
      <p:pic>
        <p:nvPicPr>
          <p:cNvPr id="4103" name="Picture 7" descr="https://lh4.googleusercontent.com/KO6JLzufk2Hg98tR_nLgyCt1lPX9KIu31tbqcozI4WpXiWqwuHwfzAM0GnVVmQDRRu2CQEC7jvqyC4qACTE8ePK4Ee03duMknnvBgtH2NXl66VcJYcTfCS4oTCFi1P1Acn4R3zg=s0">
            <a:extLst>
              <a:ext uri="{FF2B5EF4-FFF2-40B4-BE49-F238E27FC236}">
                <a16:creationId xmlns:a16="http://schemas.microsoft.com/office/drawing/2014/main" id="{DB5056CC-308D-4CBB-8027-5FE94813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36" y="2966994"/>
            <a:ext cx="10477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s://lh3.googleusercontent.com/Ld2sJCDaLWFV6R3WoLltelQhvmFWWzVnx3V5WsV-yeR-FewqWxCS59os09bbBcpywJcwWVP4uunCxujvsi-MkfHh8uPLXCPuoH9rdUOUjnjtFU2VqwvzlpyCYw08iwCTaduhzkGsGds">
            <a:extLst>
              <a:ext uri="{FF2B5EF4-FFF2-40B4-BE49-F238E27FC236}">
                <a16:creationId xmlns:a16="http://schemas.microsoft.com/office/drawing/2014/main" id="{0BA6197E-5A47-45F5-8AE5-DA1693DB5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822" y="1602152"/>
            <a:ext cx="85725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s://lh6.googleusercontent.com/-E41UZGMEUrjsKbT9uhiibjEBS8GU8lydgKdOKFzr8M6tmA5xkPYM1P30ceSyy_L0-zgVengl8Tkww7id0jCD9mTtOc_VPWyvq0Hm24ribBFofFoMm8uqHqWVNIYv_EiYZrc-ZEzeBY">
            <a:extLst>
              <a:ext uri="{FF2B5EF4-FFF2-40B4-BE49-F238E27FC236}">
                <a16:creationId xmlns:a16="http://schemas.microsoft.com/office/drawing/2014/main" id="{7BEDBADE-3904-41A6-BA17-CD815246C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879" y="3114631"/>
            <a:ext cx="86677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s://lh6.googleusercontent.com/6MqZOwA2Qf2aipPqu-n-6E80Oe4hPnRR3piZs9wZMk7v_qG8_DubLXsz5VoRGMPwXqHtZhkCQxnJmJeZG0172QfQzVJL64JiX0uK8owibFOj0yAjtMJ6bba1GPjD7esLwoHMGUYpwAQ">
            <a:extLst>
              <a:ext uri="{FF2B5EF4-FFF2-40B4-BE49-F238E27FC236}">
                <a16:creationId xmlns:a16="http://schemas.microsoft.com/office/drawing/2014/main" id="{352063D2-F0C5-4B22-8C30-DF1FB246A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878" y="4665210"/>
            <a:ext cx="86677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9A04430-28F2-41E5-B17D-8CB07BE6E2D6}"/>
              </a:ext>
            </a:extLst>
          </p:cNvPr>
          <p:cNvCxnSpPr/>
          <p:nvPr/>
        </p:nvCxnSpPr>
        <p:spPr>
          <a:xfrm flipV="1">
            <a:off x="1770077" y="2214694"/>
            <a:ext cx="1644242" cy="139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BAEAB8-85D0-4EE1-BCA6-1A1A7EB17382}"/>
              </a:ext>
            </a:extLst>
          </p:cNvPr>
          <p:cNvCxnSpPr/>
          <p:nvPr/>
        </p:nvCxnSpPr>
        <p:spPr>
          <a:xfrm>
            <a:off x="1770077" y="3833769"/>
            <a:ext cx="17571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5127873-0D0B-46CB-88E9-68EF688EAAD3}"/>
              </a:ext>
            </a:extLst>
          </p:cNvPr>
          <p:cNvCxnSpPr/>
          <p:nvPr/>
        </p:nvCxnSpPr>
        <p:spPr>
          <a:xfrm>
            <a:off x="1770077" y="4095706"/>
            <a:ext cx="1728132" cy="1060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11" name="Picture 15" descr="https://lh4.googleusercontent.com/EoepBajb-lohpgAUyD4KZYd5izzsMQGFE0mYnJQJiB6fS2rzvpVNc33zr9U1ITUmreNczPxT2NnyjoZfBW5djfy-TSawFl1FA2-d3Ut5iLu5SM6y3WcGVkr_DdNOz3qLdto1OdDp1Y0">
            <a:extLst>
              <a:ext uri="{FF2B5EF4-FFF2-40B4-BE49-F238E27FC236}">
                <a16:creationId xmlns:a16="http://schemas.microsoft.com/office/drawing/2014/main" id="{D676D185-8C6F-4E9E-BC36-5F71C70CD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834" y="1304880"/>
            <a:ext cx="4638675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DB131D-2DBD-435D-A8AE-CC66AFEF0BF9}"/>
              </a:ext>
            </a:extLst>
          </p:cNvPr>
          <p:cNvSpPr txBox="1"/>
          <p:nvPr/>
        </p:nvSpPr>
        <p:spPr>
          <a:xfrm>
            <a:off x="711917" y="4164168"/>
            <a:ext cx="1248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User1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598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sldNum" idx="4294967295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altLang="ko-KR" sz="1200" b="1">
                <a:latin typeface="Malgun Gothic"/>
                <a:ea typeface="Malgun Gothic"/>
                <a:cs typeface="Malgun Gothic"/>
                <a:sym typeface="Malgun Gothic"/>
              </a:rPr>
              <a:t>12</a:t>
            </a:fld>
            <a:endParaRPr/>
          </a:p>
        </p:txBody>
      </p:sp>
      <p:sp>
        <p:nvSpPr>
          <p:cNvPr id="87" name="Google Shape;87;p4"/>
          <p:cNvSpPr txBox="1"/>
          <p:nvPr/>
        </p:nvSpPr>
        <p:spPr>
          <a:xfrm>
            <a:off x="409597" y="148278"/>
            <a:ext cx="9152240" cy="569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>
              <a:lnSpc>
                <a:spcPct val="90000"/>
              </a:lnSpc>
              <a:buSzPts val="3000"/>
            </a:pPr>
            <a:r>
              <a:rPr lang="ko-KR" altLang="en-US" sz="3000" b="1" dirty="0">
                <a:latin typeface="+mj-ea"/>
              </a:rPr>
              <a:t>제안하는 알고리즘 기법</a:t>
            </a:r>
            <a:endParaRPr lang="en-US" altLang="ko-KR" sz="3000" b="1" dirty="0">
              <a:latin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B2CBB-DEFE-40A5-B272-099AE10AEFF5}"/>
              </a:ext>
            </a:extLst>
          </p:cNvPr>
          <p:cNvSpPr txBox="1"/>
          <p:nvPr/>
        </p:nvSpPr>
        <p:spPr>
          <a:xfrm>
            <a:off x="493487" y="1015068"/>
            <a:ext cx="5118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추천 알고리즘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예측평점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73EA8E-A5CC-4A77-903B-E7FC18942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02" y="1896697"/>
            <a:ext cx="3771900" cy="1685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69989-EC75-47BA-AA05-09B5279B1147}"/>
              </a:ext>
            </a:extLst>
          </p:cNvPr>
          <p:cNvSpPr txBox="1"/>
          <p:nvPr/>
        </p:nvSpPr>
        <p:spPr>
          <a:xfrm>
            <a:off x="1576399" y="3800213"/>
            <a:ext cx="35401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추천 대상자 </a:t>
            </a:r>
            <a:r>
              <a:rPr lang="en-US" altLang="ko-KR" dirty="0"/>
              <a:t>: u</a:t>
            </a:r>
          </a:p>
          <a:p>
            <a:r>
              <a:rPr lang="ko-KR" altLang="en-US" dirty="0"/>
              <a:t>예측평점 구할</a:t>
            </a:r>
            <a:r>
              <a:rPr lang="en-US" altLang="ko-KR" dirty="0"/>
              <a:t> </a:t>
            </a:r>
            <a:r>
              <a:rPr lang="ko-KR" altLang="en-US" dirty="0"/>
              <a:t>영화 </a:t>
            </a:r>
            <a:r>
              <a:rPr lang="en-US" altLang="ko-KR" dirty="0"/>
              <a:t>: </a:t>
            </a:r>
            <a:r>
              <a:rPr lang="en-US" altLang="ko-KR" dirty="0" err="1"/>
              <a:t>i</a:t>
            </a:r>
            <a:endParaRPr lang="en-US" altLang="ko-KR" dirty="0"/>
          </a:p>
          <a:p>
            <a:r>
              <a:rPr lang="en-US" altLang="ko-KR" dirty="0"/>
              <a:t>i</a:t>
            </a:r>
            <a:r>
              <a:rPr lang="ko-KR" altLang="en-US" dirty="0"/>
              <a:t>영화를 본 사용자 </a:t>
            </a:r>
            <a:r>
              <a:rPr lang="en-US" altLang="ko-KR" dirty="0"/>
              <a:t>: v</a:t>
            </a:r>
          </a:p>
          <a:p>
            <a:r>
              <a:rPr lang="ko-KR" altLang="en-US" dirty="0"/>
              <a:t>영화를</a:t>
            </a:r>
            <a:r>
              <a:rPr lang="en-US" altLang="ko-KR" dirty="0"/>
              <a:t> </a:t>
            </a:r>
            <a:r>
              <a:rPr lang="ko-KR" altLang="en-US" dirty="0"/>
              <a:t>본</a:t>
            </a:r>
            <a:r>
              <a:rPr lang="en-US" altLang="ko-KR" dirty="0"/>
              <a:t> </a:t>
            </a:r>
            <a:r>
              <a:rPr lang="ko-KR" altLang="en-US" dirty="0"/>
              <a:t>사용자 집합 </a:t>
            </a:r>
            <a:r>
              <a:rPr lang="en-US" altLang="ko-KR" dirty="0"/>
              <a:t>: U</a:t>
            </a:r>
          </a:p>
          <a:p>
            <a:r>
              <a:rPr lang="en-US" altLang="ko-KR" dirty="0"/>
              <a:t>U</a:t>
            </a:r>
            <a:r>
              <a:rPr lang="ko-KR" altLang="en-US" dirty="0"/>
              <a:t>집합에 속한 사용자 수 </a:t>
            </a:r>
            <a:r>
              <a:rPr lang="en-US" altLang="ko-KR" dirty="0"/>
              <a:t>: 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009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sldNum" idx="4294967295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altLang="ko-KR" sz="1200" b="1"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/>
          </a:p>
        </p:txBody>
      </p:sp>
      <p:sp>
        <p:nvSpPr>
          <p:cNvPr id="87" name="Google Shape;87;p4"/>
          <p:cNvSpPr txBox="1"/>
          <p:nvPr/>
        </p:nvSpPr>
        <p:spPr>
          <a:xfrm>
            <a:off x="409597" y="148278"/>
            <a:ext cx="9152240" cy="569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>
              <a:lnSpc>
                <a:spcPct val="90000"/>
              </a:lnSpc>
              <a:buSzPts val="3000"/>
            </a:pPr>
            <a:r>
              <a:rPr lang="ko-KR" altLang="en-US" sz="3000" b="1" dirty="0">
                <a:latin typeface="+mj-ea"/>
              </a:rPr>
              <a:t>제안하는 알고리즘 기법</a:t>
            </a:r>
            <a:endParaRPr lang="en-US" altLang="ko-KR" sz="3000" b="1" dirty="0">
              <a:latin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B2CBB-DEFE-40A5-B272-099AE10AEFF5}"/>
              </a:ext>
            </a:extLst>
          </p:cNvPr>
          <p:cNvSpPr txBox="1"/>
          <p:nvPr/>
        </p:nvSpPr>
        <p:spPr>
          <a:xfrm>
            <a:off x="493487" y="1015068"/>
            <a:ext cx="5118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추천 알고리즘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하이브리드</a:t>
            </a:r>
          </a:p>
        </p:txBody>
      </p:sp>
      <p:pic>
        <p:nvPicPr>
          <p:cNvPr id="5122" name="Picture 2" descr="https://lh4.googleusercontent.com/KO6JLzufk2Hg98tR_nLgyCt1lPX9KIu31tbqcozI4WpXiWqwuHwfzAM0GnVVmQDRRu2CQEC7jvqyC4qACTE8ePK4Ee03duMknnvBgtH2NXl66VcJYcTfCS4oTCFi1P1Acn4R3zg=s0">
            <a:extLst>
              <a:ext uri="{FF2B5EF4-FFF2-40B4-BE49-F238E27FC236}">
                <a16:creationId xmlns:a16="http://schemas.microsoft.com/office/drawing/2014/main" id="{903DF303-E0F9-44AF-8C51-B7DB8AC04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959" y="1819909"/>
            <a:ext cx="10477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3.googleusercontent.com/eIOCkn9llW5DDv0VA2OqmFgCqHc9obVXBVPKNOYLi4CefT9uld0QNU3FEJ-SOo0AQKTV4-Yk8R3UYhbA6Lo8ankqEXL8I3_i8jlTaF1tCwiV5-CEOmMOMk4MUIIpYiokh4iUQfoMSIevycZM">
            <a:extLst>
              <a:ext uri="{FF2B5EF4-FFF2-40B4-BE49-F238E27FC236}">
                <a16:creationId xmlns:a16="http://schemas.microsoft.com/office/drawing/2014/main" id="{79F5E0BA-DA51-4F6B-851E-0461E15D7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488" y="1967547"/>
            <a:ext cx="86677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3.googleusercontent.com/iWd-kHtetfbNrpFGHVHkqBqcDr9cuwwE18HhsslPF_VWMVq04BLwAqZ4xiW1WV9ATY5mmbCxOzOg0Q0VLz292OmHHm84zeIz-w2vrHQPRKN3Lhw0RXFS_XanJ-jh3UmrlPzwPyd4oT11lRg_">
            <a:extLst>
              <a:ext uri="{FF2B5EF4-FFF2-40B4-BE49-F238E27FC236}">
                <a16:creationId xmlns:a16="http://schemas.microsoft.com/office/drawing/2014/main" id="{6A0130A3-829D-4663-A2D3-8E6088659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054" y="1967547"/>
            <a:ext cx="8667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3.googleusercontent.com/cKDqMPUmjdet4Me2viFR_l5B_siNdPORNGiC6Y3SsUVE1Bhu04V_Os1m3siHjTa-Nfa6nUlBg1-i7Mz1ADmBxCcZSURDLdorkyIOvpobEtAo9tJ8btWg8Av-o5_d6pqDifIwbaYkUK1hAypc">
            <a:extLst>
              <a:ext uri="{FF2B5EF4-FFF2-40B4-BE49-F238E27FC236}">
                <a16:creationId xmlns:a16="http://schemas.microsoft.com/office/drawing/2014/main" id="{CE5FD5C4-3575-41D6-B283-8A8C737F9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681" y="1967547"/>
            <a:ext cx="86677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8C2ECD-A7C6-451F-A1F9-D2AA698F9E19}"/>
              </a:ext>
            </a:extLst>
          </p:cNvPr>
          <p:cNvSpPr txBox="1"/>
          <p:nvPr/>
        </p:nvSpPr>
        <p:spPr>
          <a:xfrm>
            <a:off x="1996623" y="3096259"/>
            <a:ext cx="1291905" cy="311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추천대상자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5F3B50-DE02-4059-9BFD-1D7D7C3986AD}"/>
              </a:ext>
            </a:extLst>
          </p:cNvPr>
          <p:cNvSpPr txBox="1"/>
          <p:nvPr/>
        </p:nvSpPr>
        <p:spPr>
          <a:xfrm>
            <a:off x="7154937" y="3123742"/>
            <a:ext cx="2424418" cy="311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유사한 사용자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EA09C89-14EF-489B-AE56-AF971A44C6DE}"/>
              </a:ext>
            </a:extLst>
          </p:cNvPr>
          <p:cNvCxnSpPr>
            <a:cxnSpLocks/>
          </p:cNvCxnSpPr>
          <p:nvPr/>
        </p:nvCxnSpPr>
        <p:spPr>
          <a:xfrm>
            <a:off x="2768367" y="3598877"/>
            <a:ext cx="1853967" cy="1249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D8E2B4A-37EB-4D7B-9C2F-EEE8D3C244A4}"/>
              </a:ext>
            </a:extLst>
          </p:cNvPr>
          <p:cNvCxnSpPr>
            <a:cxnSpLocks/>
          </p:cNvCxnSpPr>
          <p:nvPr/>
        </p:nvCxnSpPr>
        <p:spPr>
          <a:xfrm flipH="1">
            <a:off x="5855516" y="3716323"/>
            <a:ext cx="1979803" cy="120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241456-7284-433F-B7F6-6317072A65E3}"/>
              </a:ext>
            </a:extLst>
          </p:cNvPr>
          <p:cNvSpPr txBox="1"/>
          <p:nvPr/>
        </p:nvSpPr>
        <p:spPr>
          <a:xfrm>
            <a:off x="4711031" y="4991450"/>
            <a:ext cx="1023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영화 추천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E32BB9-DC87-4BA5-B6D6-F792FEB6D3A8}"/>
              </a:ext>
            </a:extLst>
          </p:cNvPr>
          <p:cNvSpPr txBox="1"/>
          <p:nvPr/>
        </p:nvSpPr>
        <p:spPr>
          <a:xfrm>
            <a:off x="2961402" y="4223857"/>
            <a:ext cx="654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20%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2A30D3-AE8B-4FDE-B3B5-D94625F76050}"/>
              </a:ext>
            </a:extLst>
          </p:cNvPr>
          <p:cNvSpPr txBox="1"/>
          <p:nvPr/>
        </p:nvSpPr>
        <p:spPr>
          <a:xfrm>
            <a:off x="7154937" y="4223857"/>
            <a:ext cx="1326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345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sldNum" idx="4294967295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altLang="ko-KR" sz="1200" b="1"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/>
          </a:p>
        </p:txBody>
      </p:sp>
      <p:sp>
        <p:nvSpPr>
          <p:cNvPr id="87" name="Google Shape;87;p4"/>
          <p:cNvSpPr txBox="1"/>
          <p:nvPr/>
        </p:nvSpPr>
        <p:spPr>
          <a:xfrm>
            <a:off x="409597" y="148278"/>
            <a:ext cx="9152240" cy="569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>
              <a:lnSpc>
                <a:spcPct val="90000"/>
              </a:lnSpc>
              <a:buSzPts val="3000"/>
            </a:pPr>
            <a:r>
              <a:rPr lang="ko-KR" altLang="en-US" sz="3000" b="1" dirty="0">
                <a:latin typeface="+mj-ea"/>
              </a:rPr>
              <a:t>성능평가</a:t>
            </a:r>
            <a:endParaRPr lang="en-US" altLang="ko-KR" sz="3000" b="1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F9EFA9-00ED-4719-AFBD-FF92F5E7B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19" y="1272542"/>
            <a:ext cx="8574518" cy="2903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B5806F-F2F8-4B2A-91A7-64F78C153BB7}"/>
              </a:ext>
            </a:extLst>
          </p:cNvPr>
          <p:cNvSpPr txBox="1"/>
          <p:nvPr/>
        </p:nvSpPr>
        <p:spPr>
          <a:xfrm>
            <a:off x="3227664" y="4055532"/>
            <a:ext cx="204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80%</a:t>
            </a:r>
            <a:r>
              <a:rPr lang="ko-KR" altLang="en-US" dirty="0"/>
              <a:t>의 훈련용 데이터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40AC81-9157-4F15-A2E6-298EFF0F1F6C}"/>
              </a:ext>
            </a:extLst>
          </p:cNvPr>
          <p:cNvSpPr txBox="1"/>
          <p:nvPr/>
        </p:nvSpPr>
        <p:spPr>
          <a:xfrm>
            <a:off x="7321976" y="4208904"/>
            <a:ext cx="2239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20%</a:t>
            </a:r>
            <a:r>
              <a:rPr lang="ko-KR" altLang="en-US" dirty="0"/>
              <a:t>의 테스트용 데이터</a:t>
            </a:r>
          </a:p>
        </p:txBody>
      </p:sp>
    </p:spTree>
    <p:extLst>
      <p:ext uri="{BB962C8B-B14F-4D97-AF65-F5344CB8AC3E}">
        <p14:creationId xmlns:p14="http://schemas.microsoft.com/office/powerpoint/2010/main" val="3357619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sldNum" idx="4294967295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altLang="ko-KR" sz="1200" b="1"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/>
          </a:p>
        </p:txBody>
      </p:sp>
      <p:sp>
        <p:nvSpPr>
          <p:cNvPr id="87" name="Google Shape;87;p4"/>
          <p:cNvSpPr txBox="1"/>
          <p:nvPr/>
        </p:nvSpPr>
        <p:spPr>
          <a:xfrm>
            <a:off x="409597" y="148278"/>
            <a:ext cx="9152240" cy="569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>
              <a:lnSpc>
                <a:spcPct val="90000"/>
              </a:lnSpc>
              <a:buSzPts val="3000"/>
            </a:pPr>
            <a:r>
              <a:rPr lang="ko-KR" altLang="en-US" sz="3000" b="1" dirty="0">
                <a:latin typeface="+mj-ea"/>
              </a:rPr>
              <a:t>결론</a:t>
            </a:r>
            <a:endParaRPr lang="en-US" altLang="ko-KR" sz="3000" b="1" dirty="0">
              <a:latin typeface="+mj-ea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1F4EBBA9-9146-479D-AC6F-33B90C46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39" y="1351394"/>
            <a:ext cx="6835163" cy="415521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F3E99F-7733-4D32-B5CC-403C5FA98389}"/>
              </a:ext>
            </a:extLst>
          </p:cNvPr>
          <p:cNvSpPr txBox="1"/>
          <p:nvPr/>
        </p:nvSpPr>
        <p:spPr>
          <a:xfrm>
            <a:off x="8120543" y="1968310"/>
            <a:ext cx="3212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- </a:t>
            </a:r>
            <a:r>
              <a:rPr lang="ko-KR" altLang="en-US" dirty="0"/>
              <a:t>유사 사용자를 판별하는 과정에서 영화의 핵심 키워드를 활용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AE1D6-8C2E-4110-BB9C-90646E45C58F}"/>
              </a:ext>
            </a:extLst>
          </p:cNvPr>
          <p:cNvSpPr txBox="1"/>
          <p:nvPr/>
        </p:nvSpPr>
        <p:spPr>
          <a:xfrm>
            <a:off x="8279934" y="2885813"/>
            <a:ext cx="2768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기존의 영화에 대한 평점이나 장르를 활용한 유사도를 판별하는 것 보다 좋은 성능을 제공할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36368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sldNum" idx="4294967295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altLang="ko-KR" sz="1200" b="1"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/>
          </a:p>
        </p:txBody>
      </p:sp>
      <p:sp>
        <p:nvSpPr>
          <p:cNvPr id="87" name="Google Shape;87;p4"/>
          <p:cNvSpPr txBox="1"/>
          <p:nvPr/>
        </p:nvSpPr>
        <p:spPr>
          <a:xfrm>
            <a:off x="409597" y="148278"/>
            <a:ext cx="9152240" cy="569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>
              <a:lnSpc>
                <a:spcPct val="90000"/>
              </a:lnSpc>
              <a:buSzPts val="3000"/>
            </a:pPr>
            <a:r>
              <a:rPr lang="ko-KR" altLang="en-US" sz="3000" b="1" dirty="0">
                <a:latin typeface="+mj-ea"/>
              </a:rPr>
              <a:t>목차</a:t>
            </a:r>
            <a:endParaRPr lang="en-US" altLang="ko-KR" sz="3000" b="1" dirty="0">
              <a:latin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0EC2D-4C1B-47AD-A6FF-9971C44C9C56}"/>
              </a:ext>
            </a:extLst>
          </p:cNvPr>
          <p:cNvSpPr txBox="1"/>
          <p:nvPr/>
        </p:nvSpPr>
        <p:spPr>
          <a:xfrm>
            <a:off x="472971" y="1557196"/>
            <a:ext cx="95311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1 . </a:t>
            </a:r>
            <a:r>
              <a:rPr lang="ko-KR" altLang="en-US" sz="2000" dirty="0"/>
              <a:t>서론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2. </a:t>
            </a:r>
            <a:r>
              <a:rPr lang="ko-KR" altLang="en-US" sz="2000" dirty="0"/>
              <a:t>제안하는 알고리즘 기법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3. </a:t>
            </a:r>
            <a:r>
              <a:rPr lang="ko-KR" altLang="en-US" sz="2000" dirty="0"/>
              <a:t>성능평가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4.</a:t>
            </a:r>
            <a:r>
              <a:rPr lang="ko-KR" altLang="en-US" sz="2000" dirty="0"/>
              <a:t> 결론 </a:t>
            </a:r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901349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sldNum" idx="4294967295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altLang="ko-KR" sz="1200" b="1">
                <a:latin typeface="Malgun Gothic"/>
                <a:ea typeface="Malgun Gothic"/>
                <a:cs typeface="Malgun Gothic"/>
                <a:sym typeface="Malgun Gothic"/>
              </a:rPr>
              <a:t>3</a:t>
            </a:fld>
            <a:endParaRPr/>
          </a:p>
        </p:txBody>
      </p:sp>
      <p:sp>
        <p:nvSpPr>
          <p:cNvPr id="87" name="Google Shape;87;p4"/>
          <p:cNvSpPr txBox="1"/>
          <p:nvPr/>
        </p:nvSpPr>
        <p:spPr>
          <a:xfrm>
            <a:off x="409597" y="148278"/>
            <a:ext cx="9152240" cy="569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>
              <a:lnSpc>
                <a:spcPct val="90000"/>
              </a:lnSpc>
              <a:buSzPts val="3000"/>
            </a:pPr>
            <a:r>
              <a:rPr lang="ko-KR" altLang="en-US" sz="3000" b="1" dirty="0">
                <a:latin typeface="+mj-ea"/>
              </a:rPr>
              <a:t>서론</a:t>
            </a:r>
            <a:endParaRPr lang="en-US" altLang="ko-KR" sz="3000" b="1" dirty="0"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1C15E9-39DF-4E7A-9961-3C582D541053}"/>
              </a:ext>
            </a:extLst>
          </p:cNvPr>
          <p:cNvSpPr txBox="1"/>
          <p:nvPr/>
        </p:nvSpPr>
        <p:spPr>
          <a:xfrm>
            <a:off x="409597" y="1006679"/>
            <a:ext cx="5320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발전하는 </a:t>
            </a:r>
            <a:r>
              <a:rPr lang="en-US" altLang="ko-KR" dirty="0"/>
              <a:t>OTT </a:t>
            </a:r>
            <a:r>
              <a:rPr lang="ko-KR" altLang="en-US" dirty="0"/>
              <a:t>서비스 시장 </a:t>
            </a:r>
            <a:r>
              <a:rPr lang="en-US" altLang="ko-KR" dirty="0"/>
              <a:t>– </a:t>
            </a:r>
            <a:r>
              <a:rPr lang="ko-KR" altLang="en-US" dirty="0"/>
              <a:t>추천 서비스 연구 발전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C338C1-E73A-49DA-B32F-D0426179D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97" y="1712883"/>
            <a:ext cx="5600700" cy="1838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DB39DD-EF1F-46ED-911D-DD18CDAD8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936" y="1712883"/>
            <a:ext cx="4523589" cy="25171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40CE8-A405-4FDB-B7D7-7A25186A7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97" y="3808022"/>
            <a:ext cx="5610225" cy="1628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5EF803-B7E9-487D-B512-0756B0310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540" y="4756877"/>
            <a:ext cx="5444857" cy="113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07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sldNum" idx="4294967295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altLang="ko-KR" sz="1200" b="1">
                <a:latin typeface="Malgun Gothic"/>
                <a:ea typeface="Malgun Gothic"/>
                <a:cs typeface="Malgun Gothic"/>
                <a:sym typeface="Malgun Gothic"/>
              </a:rPr>
              <a:t>4</a:t>
            </a:fld>
            <a:endParaRPr/>
          </a:p>
        </p:txBody>
      </p:sp>
      <p:sp>
        <p:nvSpPr>
          <p:cNvPr id="87" name="Google Shape;87;p4"/>
          <p:cNvSpPr txBox="1"/>
          <p:nvPr/>
        </p:nvSpPr>
        <p:spPr>
          <a:xfrm>
            <a:off x="409597" y="148278"/>
            <a:ext cx="9152240" cy="569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>
              <a:lnSpc>
                <a:spcPct val="90000"/>
              </a:lnSpc>
              <a:buSzPts val="3000"/>
            </a:pPr>
            <a:r>
              <a:rPr lang="ko-KR" altLang="en-US" sz="3000" b="1" dirty="0">
                <a:latin typeface="+mj-ea"/>
              </a:rPr>
              <a:t>서론</a:t>
            </a:r>
            <a:endParaRPr lang="en-US" altLang="ko-KR" sz="3000" b="1" dirty="0">
              <a:latin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8441BA-2EB9-4282-B1FD-1CB834D23575}"/>
              </a:ext>
            </a:extLst>
          </p:cNvPr>
          <p:cNvSpPr txBox="1"/>
          <p:nvPr/>
        </p:nvSpPr>
        <p:spPr>
          <a:xfrm>
            <a:off x="9722840" y="6070825"/>
            <a:ext cx="2592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ijune97.log</a:t>
            </a:r>
            <a:r>
              <a:rPr lang="ko-KR" altLang="en-US" dirty="0"/>
              <a:t> 블로그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43A68A9-4856-44BD-8DF5-F8262D409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31" y="1639392"/>
            <a:ext cx="3695700" cy="42100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ECE184-A26B-4D43-AF23-DD93B4745464}"/>
              </a:ext>
            </a:extLst>
          </p:cNvPr>
          <p:cNvSpPr txBox="1"/>
          <p:nvPr/>
        </p:nvSpPr>
        <p:spPr>
          <a:xfrm>
            <a:off x="1937857" y="6030087"/>
            <a:ext cx="2181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새로운 콘텐츠 추천 불가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1369AA-9B30-42BB-96BF-A999D8DE2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701" y="1639391"/>
            <a:ext cx="3314700" cy="4419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C09A3FF-2F94-49D7-BCBD-CE8D60B870BD}"/>
              </a:ext>
            </a:extLst>
          </p:cNvPr>
          <p:cNvSpPr txBox="1"/>
          <p:nvPr/>
        </p:nvSpPr>
        <p:spPr>
          <a:xfrm>
            <a:off x="6645266" y="6127451"/>
            <a:ext cx="1951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Cold Start  </a:t>
            </a:r>
            <a:r>
              <a:rPr lang="ko-KR" altLang="en-US" dirty="0"/>
              <a:t>문제 발생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7EFE5B-3CCD-4F97-85B9-9702771009D4}"/>
              </a:ext>
            </a:extLst>
          </p:cNvPr>
          <p:cNvSpPr txBox="1"/>
          <p:nvPr/>
        </p:nvSpPr>
        <p:spPr>
          <a:xfrm>
            <a:off x="409597" y="964734"/>
            <a:ext cx="8620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</a:rPr>
              <a:t>기존 기법들의 문제점</a:t>
            </a:r>
            <a:r>
              <a:rPr lang="en-US" altLang="ko-KR" b="1" dirty="0">
                <a:latin typeface="+mj-ea"/>
              </a:rPr>
              <a:t>(</a:t>
            </a:r>
            <a:r>
              <a:rPr lang="ko-KR" altLang="en-US" b="1" dirty="0">
                <a:latin typeface="+mj-ea"/>
              </a:rPr>
              <a:t>콘텐츠</a:t>
            </a:r>
            <a:r>
              <a:rPr lang="en-US" altLang="ko-KR" b="1" dirty="0">
                <a:latin typeface="+mj-ea"/>
              </a:rPr>
              <a:t>, </a:t>
            </a:r>
            <a:r>
              <a:rPr lang="ko-KR" altLang="en-US" b="1" dirty="0">
                <a:latin typeface="+mj-ea"/>
              </a:rPr>
              <a:t>협업</a:t>
            </a:r>
            <a:r>
              <a:rPr lang="en-US" altLang="ko-KR" b="1" dirty="0">
                <a:latin typeface="+mj-ea"/>
              </a:rPr>
              <a:t>)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17C11D5-259D-42DE-96EF-7376190794B0}"/>
              </a:ext>
            </a:extLst>
          </p:cNvPr>
          <p:cNvSpPr/>
          <p:nvPr/>
        </p:nvSpPr>
        <p:spPr>
          <a:xfrm>
            <a:off x="1937857" y="2063692"/>
            <a:ext cx="1073791" cy="310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86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sldNum" idx="4294967295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altLang="ko-KR" sz="1200" b="1"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/>
          </a:p>
        </p:txBody>
      </p:sp>
      <p:sp>
        <p:nvSpPr>
          <p:cNvPr id="87" name="Google Shape;87;p4"/>
          <p:cNvSpPr txBox="1"/>
          <p:nvPr/>
        </p:nvSpPr>
        <p:spPr>
          <a:xfrm>
            <a:off x="409597" y="148278"/>
            <a:ext cx="9152240" cy="569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>
              <a:lnSpc>
                <a:spcPct val="90000"/>
              </a:lnSpc>
              <a:buSzPts val="3000"/>
            </a:pPr>
            <a:r>
              <a:rPr lang="ko-KR" altLang="en-US" sz="3000" b="1" dirty="0">
                <a:latin typeface="+mj-ea"/>
              </a:rPr>
              <a:t>서론</a:t>
            </a:r>
            <a:endParaRPr lang="en-US" altLang="ko-KR" sz="3000" b="1" dirty="0">
              <a:latin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61530-1B5D-437B-9F86-DF07BDE11167}"/>
              </a:ext>
            </a:extLst>
          </p:cNvPr>
          <p:cNvSpPr txBox="1"/>
          <p:nvPr/>
        </p:nvSpPr>
        <p:spPr>
          <a:xfrm>
            <a:off x="409597" y="964734"/>
            <a:ext cx="8620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</a:rPr>
              <a:t>기존 기법들의 문제점</a:t>
            </a:r>
            <a:r>
              <a:rPr lang="en-US" altLang="ko-KR" b="1" dirty="0">
                <a:latin typeface="+mj-ea"/>
              </a:rPr>
              <a:t>(</a:t>
            </a:r>
            <a:r>
              <a:rPr lang="ko-KR" altLang="en-US" b="1" dirty="0">
                <a:latin typeface="+mj-ea"/>
              </a:rPr>
              <a:t>하이브리드 추천기법 </a:t>
            </a:r>
            <a:r>
              <a:rPr lang="en-US" altLang="ko-KR" b="1" dirty="0">
                <a:latin typeface="+mj-ea"/>
              </a:rPr>
              <a:t>- </a:t>
            </a:r>
            <a:r>
              <a:rPr lang="en-US" altLang="ko-KR" b="1" dirty="0" err="1">
                <a:latin typeface="+mj-ea"/>
              </a:rPr>
              <a:t>UPCSim</a:t>
            </a:r>
            <a:r>
              <a:rPr lang="en-US" altLang="ko-KR" b="1" dirty="0">
                <a:latin typeface="+mj-ea"/>
              </a:rPr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7AAF42-EF4B-4F9F-88A7-01596086E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97" y="1519138"/>
            <a:ext cx="4833522" cy="14910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FE4CD0-DF98-42C6-A41A-9E13259C639C}"/>
              </a:ext>
            </a:extLst>
          </p:cNvPr>
          <p:cNvSpPr txBox="1"/>
          <p:nvPr/>
        </p:nvSpPr>
        <p:spPr>
          <a:xfrm>
            <a:off x="729611" y="3429000"/>
            <a:ext cx="46223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하이브리드 추천 알고리즘 사용자 유사도 추출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사용자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열 </a:t>
            </a:r>
            <a:r>
              <a:rPr lang="en-US" altLang="ko-KR" dirty="0"/>
              <a:t>: </a:t>
            </a:r>
            <a:r>
              <a:rPr lang="ko-KR" altLang="en-US" dirty="0"/>
              <a:t>장르 </a:t>
            </a:r>
            <a:r>
              <a:rPr lang="en-US" altLang="ko-KR" dirty="0"/>
              <a:t>19</a:t>
            </a:r>
            <a:r>
              <a:rPr lang="ko-KR" altLang="en-US" dirty="0"/>
              <a:t>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문제점 </a:t>
            </a:r>
            <a:r>
              <a:rPr lang="en-US" altLang="ko-KR" dirty="0"/>
              <a:t>: </a:t>
            </a:r>
            <a:r>
              <a:rPr lang="ko-KR" altLang="en-US" dirty="0"/>
              <a:t>다양한 영화를 </a:t>
            </a:r>
            <a:r>
              <a:rPr lang="en-US" altLang="ko-KR" dirty="0"/>
              <a:t>19</a:t>
            </a:r>
            <a:r>
              <a:rPr lang="ko-KR" altLang="en-US" dirty="0"/>
              <a:t>개라는 적은 수로 나눔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CDED4-FE6B-46EA-AC80-32DFA8E6319F}"/>
              </a:ext>
            </a:extLst>
          </p:cNvPr>
          <p:cNvSpPr txBox="1"/>
          <p:nvPr/>
        </p:nvSpPr>
        <p:spPr>
          <a:xfrm>
            <a:off x="7206143" y="2997869"/>
            <a:ext cx="41609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해결책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-</a:t>
            </a:r>
            <a:r>
              <a:rPr lang="ko-KR" altLang="en-US" dirty="0"/>
              <a:t>영화의 핵심 키워드를 활용하여 사용자 간의 유사도를 구하여 추천 알고리즘 구현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5A53547-A860-4957-9D30-2995DE8A4C46}"/>
              </a:ext>
            </a:extLst>
          </p:cNvPr>
          <p:cNvSpPr/>
          <p:nvPr/>
        </p:nvSpPr>
        <p:spPr>
          <a:xfrm>
            <a:off x="5654180" y="3059668"/>
            <a:ext cx="1132514" cy="8305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788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sldNum" idx="4294967295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altLang="ko-KR" sz="1200" b="1">
                <a:latin typeface="Malgun Gothic"/>
                <a:ea typeface="Malgun Gothic"/>
                <a:cs typeface="Malgun Gothic"/>
                <a:sym typeface="Malgun Gothic"/>
              </a:rPr>
              <a:t>6</a:t>
            </a:fld>
            <a:endParaRPr/>
          </a:p>
        </p:txBody>
      </p:sp>
      <p:sp>
        <p:nvSpPr>
          <p:cNvPr id="87" name="Google Shape;87;p4"/>
          <p:cNvSpPr txBox="1"/>
          <p:nvPr/>
        </p:nvSpPr>
        <p:spPr>
          <a:xfrm>
            <a:off x="409597" y="148278"/>
            <a:ext cx="9152240" cy="569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>
              <a:lnSpc>
                <a:spcPct val="90000"/>
              </a:lnSpc>
              <a:buSzPts val="3000"/>
            </a:pPr>
            <a:r>
              <a:rPr lang="ko-KR" altLang="en-US" sz="3000" b="1" dirty="0">
                <a:latin typeface="+mj-ea"/>
              </a:rPr>
              <a:t>제안하는 알고리즘 기법</a:t>
            </a:r>
            <a:endParaRPr lang="en-US" altLang="ko-KR" sz="3000" b="1" dirty="0">
              <a:latin typeface="+mj-ea"/>
            </a:endParaRPr>
          </a:p>
        </p:txBody>
      </p:sp>
      <p:pic>
        <p:nvPicPr>
          <p:cNvPr id="8" name="Picture 0">
            <a:extLst>
              <a:ext uri="{FF2B5EF4-FFF2-40B4-BE49-F238E27FC236}">
                <a16:creationId xmlns:a16="http://schemas.microsoft.com/office/drawing/2014/main" id="{89814ECA-CE3D-4B29-AC5B-5715856D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54" y="1046837"/>
            <a:ext cx="3739626" cy="497763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92F398-3DDA-463A-B18F-2C6D030C6026}"/>
              </a:ext>
            </a:extLst>
          </p:cNvPr>
          <p:cNvSpPr txBox="1"/>
          <p:nvPr/>
        </p:nvSpPr>
        <p:spPr>
          <a:xfrm>
            <a:off x="6736360" y="1132514"/>
            <a:ext cx="3884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사용자가 선호하는 영화 추출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29DE52-D177-4DB8-9DE6-D64054D93119}"/>
              </a:ext>
            </a:extLst>
          </p:cNvPr>
          <p:cNvCxnSpPr/>
          <p:nvPr/>
        </p:nvCxnSpPr>
        <p:spPr>
          <a:xfrm>
            <a:off x="7902429" y="1602297"/>
            <a:ext cx="0" cy="4949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1559AC-79C2-437B-93D7-AE546AE50F64}"/>
              </a:ext>
            </a:extLst>
          </p:cNvPr>
          <p:cNvSpPr txBox="1"/>
          <p:nvPr/>
        </p:nvSpPr>
        <p:spPr>
          <a:xfrm>
            <a:off x="6736360" y="2259254"/>
            <a:ext cx="4144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키워드 추출 </a:t>
            </a:r>
            <a:r>
              <a:rPr lang="en-US" altLang="ko-KR" dirty="0"/>
              <a:t>– TF_IDF</a:t>
            </a:r>
            <a:r>
              <a:rPr lang="ko-KR" altLang="en-US" dirty="0"/>
              <a:t>를 통해 핵심 키워드 추출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8D4F10-08CA-41FD-9917-375404210ED2}"/>
              </a:ext>
            </a:extLst>
          </p:cNvPr>
          <p:cNvSpPr txBox="1"/>
          <p:nvPr/>
        </p:nvSpPr>
        <p:spPr>
          <a:xfrm>
            <a:off x="6736359" y="3271706"/>
            <a:ext cx="4127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사용자간 유사도 판별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40E4AA-DAA6-46A1-B5DA-2B0DA765E623}"/>
              </a:ext>
            </a:extLst>
          </p:cNvPr>
          <p:cNvCxnSpPr/>
          <p:nvPr/>
        </p:nvCxnSpPr>
        <p:spPr>
          <a:xfrm>
            <a:off x="7910818" y="2702653"/>
            <a:ext cx="0" cy="4949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A7F160A-E9E2-4408-9404-67FF53E466AB}"/>
              </a:ext>
            </a:extLst>
          </p:cNvPr>
          <p:cNvSpPr txBox="1"/>
          <p:nvPr/>
        </p:nvSpPr>
        <p:spPr>
          <a:xfrm>
            <a:off x="6736358" y="4205767"/>
            <a:ext cx="4127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협업 필터링 추천 </a:t>
            </a:r>
            <a:r>
              <a:rPr lang="en-US" altLang="ko-KR" dirty="0"/>
              <a:t>&amp; </a:t>
            </a:r>
            <a:r>
              <a:rPr lang="ko-KR" altLang="en-US" dirty="0"/>
              <a:t>콘텐츠 추천 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EDD951-5269-48E7-8BDE-00218B6788A2}"/>
              </a:ext>
            </a:extLst>
          </p:cNvPr>
          <p:cNvCxnSpPr/>
          <p:nvPr/>
        </p:nvCxnSpPr>
        <p:spPr>
          <a:xfrm>
            <a:off x="7912216" y="3635318"/>
            <a:ext cx="0" cy="4949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A302C9-8C0E-42BA-819A-75E86FC4FFBC}"/>
              </a:ext>
            </a:extLst>
          </p:cNvPr>
          <p:cNvSpPr txBox="1"/>
          <p:nvPr/>
        </p:nvSpPr>
        <p:spPr>
          <a:xfrm>
            <a:off x="6736357" y="5178618"/>
            <a:ext cx="4127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예측평점 성능평가 </a:t>
            </a:r>
            <a:r>
              <a:rPr lang="en-US" altLang="ko-KR" dirty="0"/>
              <a:t>(MAE)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86BCB92-86B1-47AE-86DE-3CEF06E18A54}"/>
              </a:ext>
            </a:extLst>
          </p:cNvPr>
          <p:cNvCxnSpPr/>
          <p:nvPr/>
        </p:nvCxnSpPr>
        <p:spPr>
          <a:xfrm>
            <a:off x="7910818" y="4644877"/>
            <a:ext cx="0" cy="4949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41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sldNum" idx="4294967295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altLang="ko-KR" sz="1200" b="1"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/>
          </a:p>
        </p:txBody>
      </p:sp>
      <p:sp>
        <p:nvSpPr>
          <p:cNvPr id="87" name="Google Shape;87;p4"/>
          <p:cNvSpPr txBox="1"/>
          <p:nvPr/>
        </p:nvSpPr>
        <p:spPr>
          <a:xfrm>
            <a:off x="409597" y="148278"/>
            <a:ext cx="9152240" cy="569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>
              <a:lnSpc>
                <a:spcPct val="90000"/>
              </a:lnSpc>
              <a:buSzPts val="3000"/>
            </a:pPr>
            <a:r>
              <a:rPr lang="ko-KR" altLang="en-US" sz="3000" b="1" dirty="0">
                <a:latin typeface="+mj-ea"/>
              </a:rPr>
              <a:t>제안하는 알고리즘 기법</a:t>
            </a:r>
            <a:endParaRPr lang="en-US" altLang="ko-KR" sz="3000" b="1" dirty="0">
              <a:latin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B2CBB-DEFE-40A5-B272-099AE10AEFF5}"/>
              </a:ext>
            </a:extLst>
          </p:cNvPr>
          <p:cNvSpPr txBox="1"/>
          <p:nvPr/>
        </p:nvSpPr>
        <p:spPr>
          <a:xfrm>
            <a:off x="493487" y="1015068"/>
            <a:ext cx="3432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키워드 추출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83E16D-20CD-43F8-92FC-E6AC7C06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87" y="1866027"/>
            <a:ext cx="4996125" cy="66135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9576771-2FB6-4C2B-BE30-11FD5A6F1E91}"/>
              </a:ext>
            </a:extLst>
          </p:cNvPr>
          <p:cNvSpPr txBox="1"/>
          <p:nvPr/>
        </p:nvSpPr>
        <p:spPr>
          <a:xfrm>
            <a:off x="583997" y="4341376"/>
            <a:ext cx="6333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결과적으로 해당 영화에서만 중요하게 사용된 키워드를 추출 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634E922-E17C-462A-B5A8-CB098403F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87" y="2638433"/>
            <a:ext cx="662696" cy="50364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CB06364-AA1A-424A-86E6-170D468B4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487" y="3463095"/>
            <a:ext cx="662696" cy="55726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BBBCF08-D932-4AD4-9329-080FDADC9FAC}"/>
              </a:ext>
            </a:extLst>
          </p:cNvPr>
          <p:cNvSpPr txBox="1"/>
          <p:nvPr/>
        </p:nvSpPr>
        <p:spPr>
          <a:xfrm>
            <a:off x="1359979" y="2747799"/>
            <a:ext cx="2265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키워드 </a:t>
            </a:r>
            <a:r>
              <a:rPr lang="en-US" altLang="ko-KR" dirty="0" err="1"/>
              <a:t>i</a:t>
            </a:r>
            <a:r>
              <a:rPr lang="ko-KR" altLang="en-US" dirty="0"/>
              <a:t>가 영화  </a:t>
            </a:r>
            <a:r>
              <a:rPr lang="en-US" altLang="ko-KR" dirty="0"/>
              <a:t>j</a:t>
            </a:r>
            <a:r>
              <a:rPr lang="ko-KR" altLang="en-US" dirty="0"/>
              <a:t>에서 얼마나 사용되었는지 파악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FFFAFFF-F292-44B1-A1E9-FEF23EC5E602}"/>
              </a:ext>
            </a:extLst>
          </p:cNvPr>
          <p:cNvSpPr txBox="1"/>
          <p:nvPr/>
        </p:nvSpPr>
        <p:spPr>
          <a:xfrm>
            <a:off x="1359979" y="3469042"/>
            <a:ext cx="2625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키워드 </a:t>
            </a:r>
            <a:r>
              <a:rPr lang="en-US" altLang="ko-KR" dirty="0" err="1"/>
              <a:t>i</a:t>
            </a:r>
            <a:r>
              <a:rPr lang="ko-KR" altLang="en-US" dirty="0"/>
              <a:t>가 다른 영화에서 얼마나 사용되었는지 파악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3C1E36E-EF7D-4FAC-A697-3F228A4D1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9109" y="1323145"/>
            <a:ext cx="2254891" cy="320785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2CF76FE-F4DF-4874-BB81-D58B5EAA2F40}"/>
              </a:ext>
            </a:extLst>
          </p:cNvPr>
          <p:cNvSpPr txBox="1"/>
          <p:nvPr/>
        </p:nvSpPr>
        <p:spPr>
          <a:xfrm>
            <a:off x="8975256" y="1387371"/>
            <a:ext cx="21403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타이타닉 핵심 키워드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타이타닉호</a:t>
            </a:r>
            <a:r>
              <a:rPr lang="en-US" altLang="ko-KR" dirty="0"/>
              <a:t>,</a:t>
            </a:r>
            <a:r>
              <a:rPr lang="ko-KR" altLang="en-US" dirty="0"/>
              <a:t> 침몰</a:t>
            </a:r>
            <a:r>
              <a:rPr lang="en-US" altLang="ko-KR" dirty="0"/>
              <a:t>, </a:t>
            </a:r>
            <a:r>
              <a:rPr lang="ko-KR" altLang="en-US" dirty="0"/>
              <a:t>레오나르도 디카프리오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727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sldNum" idx="4294967295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altLang="ko-KR" sz="1200" b="1"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/>
          </a:p>
        </p:txBody>
      </p:sp>
      <p:sp>
        <p:nvSpPr>
          <p:cNvPr id="87" name="Google Shape;87;p4"/>
          <p:cNvSpPr txBox="1"/>
          <p:nvPr/>
        </p:nvSpPr>
        <p:spPr>
          <a:xfrm>
            <a:off x="409597" y="148278"/>
            <a:ext cx="9152240" cy="569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>
              <a:lnSpc>
                <a:spcPct val="90000"/>
              </a:lnSpc>
              <a:buSzPts val="3000"/>
            </a:pPr>
            <a:r>
              <a:rPr lang="ko-KR" altLang="en-US" sz="3000" b="1" dirty="0">
                <a:latin typeface="+mj-ea"/>
              </a:rPr>
              <a:t>제안하는 알고리즘 기법</a:t>
            </a:r>
            <a:endParaRPr lang="en-US" altLang="ko-KR" sz="3000" b="1" dirty="0">
              <a:latin typeface="+mj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ABD403D-31D2-440D-A81E-D0FAE8A8F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067613"/>
              </p:ext>
            </p:extLst>
          </p:nvPr>
        </p:nvGraphicFramePr>
        <p:xfrm>
          <a:off x="687764" y="1272047"/>
          <a:ext cx="2996335" cy="1866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267">
                  <a:extLst>
                    <a:ext uri="{9D8B030D-6E8A-4147-A177-3AD203B41FA5}">
                      <a16:colId xmlns:a16="http://schemas.microsoft.com/office/drawing/2014/main" val="3981273453"/>
                    </a:ext>
                  </a:extLst>
                </a:gridCol>
                <a:gridCol w="599267">
                  <a:extLst>
                    <a:ext uri="{9D8B030D-6E8A-4147-A177-3AD203B41FA5}">
                      <a16:colId xmlns:a16="http://schemas.microsoft.com/office/drawing/2014/main" val="2478340289"/>
                    </a:ext>
                  </a:extLst>
                </a:gridCol>
                <a:gridCol w="599267">
                  <a:extLst>
                    <a:ext uri="{9D8B030D-6E8A-4147-A177-3AD203B41FA5}">
                      <a16:colId xmlns:a16="http://schemas.microsoft.com/office/drawing/2014/main" val="533537855"/>
                    </a:ext>
                  </a:extLst>
                </a:gridCol>
                <a:gridCol w="599267">
                  <a:extLst>
                    <a:ext uri="{9D8B030D-6E8A-4147-A177-3AD203B41FA5}">
                      <a16:colId xmlns:a16="http://schemas.microsoft.com/office/drawing/2014/main" val="571555005"/>
                    </a:ext>
                  </a:extLst>
                </a:gridCol>
                <a:gridCol w="599267">
                  <a:extLst>
                    <a:ext uri="{9D8B030D-6E8A-4147-A177-3AD203B41FA5}">
                      <a16:colId xmlns:a16="http://schemas.microsoft.com/office/drawing/2014/main" val="1804175081"/>
                    </a:ext>
                  </a:extLst>
                </a:gridCol>
              </a:tblGrid>
              <a:tr h="46028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핵심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키워드</a:t>
                      </a:r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핵심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키워드</a:t>
                      </a:r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………</a:t>
                      </a:r>
                      <a:endParaRPr lang="ko-KR" altLang="en-US" sz="900" dirty="0"/>
                    </a:p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핵심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키워드</a:t>
                      </a:r>
                      <a:r>
                        <a:rPr lang="en-US" altLang="ko-KR" sz="900" dirty="0"/>
                        <a:t>J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820192"/>
                  </a:ext>
                </a:extLst>
              </a:tr>
              <a:tr h="308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영화</a:t>
                      </a:r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720534"/>
                  </a:ext>
                </a:extLst>
              </a:tr>
              <a:tr h="3084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영화</a:t>
                      </a:r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246526"/>
                  </a:ext>
                </a:extLst>
              </a:tr>
              <a:tr h="3084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……..</a:t>
                      </a:r>
                      <a:endParaRPr lang="ko-KR" altLang="en-US" sz="900" dirty="0"/>
                    </a:p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499669"/>
                  </a:ext>
                </a:extLst>
              </a:tr>
              <a:tr h="3084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영화 </a:t>
                      </a:r>
                      <a:r>
                        <a:rPr lang="en-US" altLang="ko-KR" sz="900" dirty="0"/>
                        <a:t>N</a:t>
                      </a:r>
                      <a:endParaRPr lang="ko-KR" altLang="en-US" sz="900" dirty="0"/>
                    </a:p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288826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EFF32E4-C5CE-4711-9325-B394D074C680}"/>
              </a:ext>
            </a:extLst>
          </p:cNvPr>
          <p:cNvCxnSpPr>
            <a:cxnSpLocks/>
          </p:cNvCxnSpPr>
          <p:nvPr/>
        </p:nvCxnSpPr>
        <p:spPr>
          <a:xfrm>
            <a:off x="4289987" y="2209355"/>
            <a:ext cx="16358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5964AF1-A180-45BD-A5A7-9E32A40F9C7E}"/>
              </a:ext>
            </a:extLst>
          </p:cNvPr>
          <p:cNvSpPr txBox="1"/>
          <p:nvPr/>
        </p:nvSpPr>
        <p:spPr>
          <a:xfrm>
            <a:off x="3287020" y="5231064"/>
            <a:ext cx="6192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키워드를 통한 영화 간의 유사도 추출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D40E379-7565-4ED7-9F05-CA280087B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126" y="1448537"/>
            <a:ext cx="5033110" cy="15216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2503FD-7237-4D43-8001-18D665FBD01C}"/>
              </a:ext>
            </a:extLst>
          </p:cNvPr>
          <p:cNvSpPr txBox="1"/>
          <p:nvPr/>
        </p:nvSpPr>
        <p:spPr>
          <a:xfrm>
            <a:off x="8677013" y="3030962"/>
            <a:ext cx="141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피어슨</a:t>
            </a:r>
            <a:r>
              <a:rPr lang="ko-KR" altLang="en-US" dirty="0"/>
              <a:t> 유사도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73F7FB19-C848-4891-82CA-199E19A7086F}"/>
              </a:ext>
            </a:extLst>
          </p:cNvPr>
          <p:cNvSpPr/>
          <p:nvPr/>
        </p:nvSpPr>
        <p:spPr>
          <a:xfrm>
            <a:off x="5380557" y="3626574"/>
            <a:ext cx="1090569" cy="107491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848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sldNum" idx="4294967295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altLang="ko-KR" sz="1200" b="1"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/>
          </a:p>
        </p:txBody>
      </p:sp>
      <p:sp>
        <p:nvSpPr>
          <p:cNvPr id="87" name="Google Shape;87;p4"/>
          <p:cNvSpPr txBox="1"/>
          <p:nvPr/>
        </p:nvSpPr>
        <p:spPr>
          <a:xfrm>
            <a:off x="409597" y="148278"/>
            <a:ext cx="9152240" cy="569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>
              <a:lnSpc>
                <a:spcPct val="90000"/>
              </a:lnSpc>
              <a:buSzPts val="3000"/>
            </a:pPr>
            <a:r>
              <a:rPr lang="ko-KR" altLang="en-US" sz="3000" b="1" dirty="0">
                <a:latin typeface="+mj-ea"/>
              </a:rPr>
              <a:t>제안하는 알고리즘 기법</a:t>
            </a:r>
            <a:endParaRPr lang="en-US" altLang="ko-KR" sz="3000" b="1" dirty="0">
              <a:latin typeface="+mj-ea"/>
            </a:endParaRPr>
          </a:p>
        </p:txBody>
      </p:sp>
      <p:pic>
        <p:nvPicPr>
          <p:cNvPr id="3081" name="Picture 9" descr="https://lh4.googleusercontent.com/KO6JLzufk2Hg98tR_nLgyCt1lPX9KIu31tbqcozI4WpXiWqwuHwfzAM0GnVVmQDRRu2CQEC7jvqyC4qACTE8ePK4Ee03duMknnvBgtH2NXl66VcJYcTfCS4oTCFi1P1Acn4R3zg=s0">
            <a:extLst>
              <a:ext uri="{FF2B5EF4-FFF2-40B4-BE49-F238E27FC236}">
                <a16:creationId xmlns:a16="http://schemas.microsoft.com/office/drawing/2014/main" id="{5CE0DD33-34BB-49B2-9194-7CEC8136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173" y="1415178"/>
            <a:ext cx="10477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BA0B850-F551-4F18-961A-BB428527C57B}"/>
              </a:ext>
            </a:extLst>
          </p:cNvPr>
          <p:cNvSpPr/>
          <p:nvPr/>
        </p:nvSpPr>
        <p:spPr>
          <a:xfrm>
            <a:off x="1377632" y="2760396"/>
            <a:ext cx="1658224" cy="95410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Helvetica Neue" panose="020B0600000101010101" charset="0"/>
              </a:rPr>
              <a:t>1359</a:t>
            </a:r>
            <a:r>
              <a:rPr lang="ko-KR" altLang="en-US" dirty="0">
                <a:latin typeface="Helvetica Neue" panose="020B0600000101010101" charset="0"/>
              </a:rPr>
              <a:t>개 영화 시청</a:t>
            </a:r>
            <a:endParaRPr lang="ko-KR" altLang="en-US" dirty="0"/>
          </a:p>
          <a:p>
            <a:r>
              <a:rPr lang="ko-KR" altLang="en-US" dirty="0">
                <a:latin typeface="Helvetica Neue" panose="020B0600000101010101" charset="0"/>
              </a:rPr>
              <a:t>평균 평점 </a:t>
            </a:r>
            <a:r>
              <a:rPr lang="en-US" altLang="ko-KR" dirty="0">
                <a:latin typeface="Helvetica Neue" panose="020B0600000101010101" charset="0"/>
              </a:rPr>
              <a:t>2.762</a:t>
            </a:r>
            <a:endParaRPr lang="ko-KR" altLang="en-US" dirty="0"/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6AD57F-DBC2-4360-A75F-3ADBB36200A2}"/>
              </a:ext>
            </a:extLst>
          </p:cNvPr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9FDF4F-3B40-467D-A700-7501282174D1}"/>
              </a:ext>
            </a:extLst>
          </p:cNvPr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pic>
        <p:nvPicPr>
          <p:cNvPr id="3083" name="Picture 11" descr="https://lh6.googleusercontent.com/JQEcog_tTPK5PcKcHslQ67-LItqchZHEdMke0w5tzZq36dbKCAcSzpEbP2vaVEhNbcKV_whKsSy8P-0-0Tz4AmrOupdEaaTGK_tVk9Lpc79b6qtVTxbEuzE9F03FSlP4_z-pzyE1GCf0D42Y-Q">
            <a:extLst>
              <a:ext uri="{FF2B5EF4-FFF2-40B4-BE49-F238E27FC236}">
                <a16:creationId xmlns:a16="http://schemas.microsoft.com/office/drawing/2014/main" id="{7C8E3F46-6BA7-4A31-9614-D5947A8C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82" y="3896254"/>
            <a:ext cx="1168866" cy="158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https://lh4.googleusercontent.com/9LvMOPCddsgEqw2flT0AxuxX3nUfs7BI1NYr9C0rAYOR0WjqShoEoXheft-SrZi67GSDYxY7vprjLwvP3J4ofNVVYVgVSvYKon193gTmgVv3f1AssvzinOYTi-57UOoSEsEmLsWM_TCzJ0VaSg">
            <a:extLst>
              <a:ext uri="{FF2B5EF4-FFF2-40B4-BE49-F238E27FC236}">
                <a16:creationId xmlns:a16="http://schemas.microsoft.com/office/drawing/2014/main" id="{8998952E-E2D8-4AA7-B8FE-42AED0000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982" y="4097130"/>
            <a:ext cx="1168866" cy="156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https://lh6.googleusercontent.com/Z9uOvW4lvYF093n_4QrZtD4YCnvcVFFQ6rHSTdrOcHcMYKHmwyFW4Ff1FhTYV2FS1UGkb9NWV7lClN8mcWvEi07ndMazDdKmhnUAmeOinCaBoKXB2q8-CmkYGCT93l3LjRsVyldqNrsPpjs2gw">
            <a:extLst>
              <a:ext uri="{FF2B5EF4-FFF2-40B4-BE49-F238E27FC236}">
                <a16:creationId xmlns:a16="http://schemas.microsoft.com/office/drawing/2014/main" id="{CF7B29DA-5B2A-4E7D-9806-BD989E67F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248" y="4485304"/>
            <a:ext cx="1255356" cy="156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https://lh4.googleusercontent.com/yfhDB6Lgb4AKoLlh3EoPGV--TU1nN3FTWd5OubzOokDiTSNC1EIf31N4DN1V4fyquIHBQCMXFKWQoMuyWnQHuNMqUkv-z5UHwGNoMI_yr9uZtWp1rb4Vlbsjw4HYlMNp3vfhBKMQzPljVu3nWA">
            <a:extLst>
              <a:ext uri="{FF2B5EF4-FFF2-40B4-BE49-F238E27FC236}">
                <a16:creationId xmlns:a16="http://schemas.microsoft.com/office/drawing/2014/main" id="{43A178FF-B0A7-4FEC-9D26-7CBCCB36D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070" y="3947383"/>
            <a:ext cx="1341047" cy="156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1EC936A-20DD-453F-A4F2-706AE004B772}"/>
              </a:ext>
            </a:extLst>
          </p:cNvPr>
          <p:cNvCxnSpPr/>
          <p:nvPr/>
        </p:nvCxnSpPr>
        <p:spPr>
          <a:xfrm flipH="1">
            <a:off x="1237815" y="3322188"/>
            <a:ext cx="584433" cy="774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7B7AAA5-8861-499B-A1F4-9CB4D19D3593}"/>
              </a:ext>
            </a:extLst>
          </p:cNvPr>
          <p:cNvCxnSpPr/>
          <p:nvPr/>
        </p:nvCxnSpPr>
        <p:spPr>
          <a:xfrm flipH="1">
            <a:off x="1770843" y="3442828"/>
            <a:ext cx="292217" cy="942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9FFC4D8-C962-46A3-ABDF-91D53676A079}"/>
              </a:ext>
            </a:extLst>
          </p:cNvPr>
          <p:cNvCxnSpPr/>
          <p:nvPr/>
        </p:nvCxnSpPr>
        <p:spPr>
          <a:xfrm>
            <a:off x="2282943" y="3462329"/>
            <a:ext cx="166983" cy="1418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B34B1BD-793D-4E4F-B5AC-E460D5533762}"/>
              </a:ext>
            </a:extLst>
          </p:cNvPr>
          <p:cNvCxnSpPr/>
          <p:nvPr/>
        </p:nvCxnSpPr>
        <p:spPr>
          <a:xfrm>
            <a:off x="2521467" y="3426261"/>
            <a:ext cx="756408" cy="751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851B99-298E-441F-A79B-FEB97576C884}"/>
              </a:ext>
            </a:extLst>
          </p:cNvPr>
          <p:cNvSpPr/>
          <p:nvPr/>
        </p:nvSpPr>
        <p:spPr>
          <a:xfrm>
            <a:off x="5321502" y="1594491"/>
            <a:ext cx="55044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Helvetica Neue" panose="020B0600000101010101" charset="0"/>
              </a:rPr>
              <a:t>영화 평점 </a:t>
            </a:r>
            <a:r>
              <a:rPr lang="en-US" altLang="ko-KR" sz="2800" dirty="0">
                <a:latin typeface="Helvetica Neue" panose="020B0600000101010101" charset="0"/>
              </a:rPr>
              <a:t>&gt; </a:t>
            </a:r>
            <a:r>
              <a:rPr lang="ko-KR" altLang="en-US" sz="2800" dirty="0">
                <a:latin typeface="Helvetica Neue" panose="020B0600000101010101" charset="0"/>
              </a:rPr>
              <a:t>평균 평점 </a:t>
            </a:r>
            <a:r>
              <a:rPr lang="en-US" altLang="ko-KR" sz="2800" dirty="0">
                <a:latin typeface="Helvetica Neue" panose="020B0600000101010101" charset="0"/>
              </a:rPr>
              <a:t>2.762</a:t>
            </a:r>
            <a:endParaRPr lang="ko-KR" altLang="en-US" sz="2800" dirty="0"/>
          </a:p>
          <a:p>
            <a:br>
              <a:rPr lang="ko-KR" altLang="en-US" sz="2800" dirty="0"/>
            </a:br>
            <a:endParaRPr lang="ko-KR" altLang="en-US" sz="2800" dirty="0"/>
          </a:p>
        </p:txBody>
      </p:sp>
      <p:pic>
        <p:nvPicPr>
          <p:cNvPr id="3091" name="Picture 19" descr="https://lh4.googleusercontent.com/VcsiSRqFdTi4hV2Ax_1HZi4aLxNxQxF7kU9swra7tWK6VxNwNZis1fgS-EBWGergmo5kt_wVNBvyCsTzHHcbNT3h57PibA0SEGz-8vMC19pLED5JoDX88mve8MOMpwRNVEhrD7JaR4aGNKdYeQ">
            <a:extLst>
              <a:ext uri="{FF2B5EF4-FFF2-40B4-BE49-F238E27FC236}">
                <a16:creationId xmlns:a16="http://schemas.microsoft.com/office/drawing/2014/main" id="{65C58BEC-E48D-4DAA-95FB-6B9702E27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502" y="2500619"/>
            <a:ext cx="47434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90AD3EB-231F-4A21-9061-E777BAC3347E}"/>
              </a:ext>
            </a:extLst>
          </p:cNvPr>
          <p:cNvSpPr txBox="1"/>
          <p:nvPr/>
        </p:nvSpPr>
        <p:spPr>
          <a:xfrm>
            <a:off x="493487" y="1015068"/>
            <a:ext cx="5118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추천 알고리즘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콘텐츠 기반 추천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CEC31E-1E80-406F-83CA-0DCB90719BA2}"/>
              </a:ext>
            </a:extLst>
          </p:cNvPr>
          <p:cNvSpPr txBox="1"/>
          <p:nvPr/>
        </p:nvSpPr>
        <p:spPr>
          <a:xfrm>
            <a:off x="1173312" y="1878202"/>
            <a:ext cx="1248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User1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2638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15118</TotalTime>
  <Words>1243</Words>
  <Application>Microsoft Office PowerPoint</Application>
  <PresentationFormat>와이드스크린</PresentationFormat>
  <Paragraphs>144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Helvetica Neue</vt:lpstr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조 도운</cp:lastModifiedBy>
  <cp:revision>220</cp:revision>
  <dcterms:modified xsi:type="dcterms:W3CDTF">2022-06-23T11:41:01Z</dcterms:modified>
</cp:coreProperties>
</file>